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7" r:id="rId1"/>
  </p:sldMasterIdLst>
  <p:notesMasterIdLst>
    <p:notesMasterId r:id="rId23"/>
  </p:notesMasterIdLst>
  <p:sldIdLst>
    <p:sldId id="256" r:id="rId2"/>
    <p:sldId id="305" r:id="rId3"/>
    <p:sldId id="302" r:id="rId4"/>
    <p:sldId id="303" r:id="rId5"/>
    <p:sldId id="304" r:id="rId6"/>
    <p:sldId id="257" r:id="rId7"/>
    <p:sldId id="301" r:id="rId8"/>
    <p:sldId id="263" r:id="rId9"/>
    <p:sldId id="268" r:id="rId10"/>
    <p:sldId id="269" r:id="rId11"/>
    <p:sldId id="300" r:id="rId12"/>
    <p:sldId id="278" r:id="rId13"/>
    <p:sldId id="282" r:id="rId14"/>
    <p:sldId id="285" r:id="rId15"/>
    <p:sldId id="286" r:id="rId16"/>
    <p:sldId id="287" r:id="rId17"/>
    <p:sldId id="288" r:id="rId18"/>
    <p:sldId id="289" r:id="rId19"/>
    <p:sldId id="290" r:id="rId20"/>
    <p:sldId id="297" r:id="rId21"/>
    <p:sldId id="298" r:id="rId22"/>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84828" autoAdjust="0"/>
  </p:normalViewPr>
  <p:slideViewPr>
    <p:cSldViewPr>
      <p:cViewPr varScale="1">
        <p:scale>
          <a:sx n="62" d="100"/>
          <a:sy n="62" d="100"/>
        </p:scale>
        <p:origin x="-126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de-AT"/>
  <c:chart>
    <c:autoTitleDeleted val="1"/>
    <c:plotArea>
      <c:layout/>
      <c:pieChart>
        <c:varyColors val="1"/>
        <c:ser>
          <c:idx val="0"/>
          <c:order val="0"/>
          <c:tx>
            <c:strRef>
              <c:f>Tabelle1!$B$1</c:f>
              <c:strCache>
                <c:ptCount val="1"/>
                <c:pt idx="0">
                  <c:v>Spalte1</c:v>
                </c:pt>
              </c:strCache>
            </c:strRef>
          </c:tx>
          <c:dLbls>
            <c:dLbl>
              <c:idx val="0"/>
              <c:spPr/>
              <c:txPr>
                <a:bodyPr/>
                <a:lstStyle/>
                <a:p>
                  <a:pPr>
                    <a:defRPr>
                      <a:solidFill>
                        <a:schemeClr val="bg1"/>
                      </a:solidFill>
                    </a:defRPr>
                  </a:pPr>
                  <a:endParaRPr lang="de-DE"/>
                </a:p>
              </c:txPr>
            </c:dLbl>
            <c:dLbl>
              <c:idx val="1"/>
              <c:spPr/>
              <c:txPr>
                <a:bodyPr/>
                <a:lstStyle/>
                <a:p>
                  <a:pPr>
                    <a:defRPr>
                      <a:solidFill>
                        <a:schemeClr val="bg1"/>
                      </a:solidFill>
                    </a:defRPr>
                  </a:pPr>
                  <a:endParaRPr lang="de-DE"/>
                </a:p>
              </c:txPr>
            </c:dLbl>
            <c:dLbl>
              <c:idx val="2"/>
              <c:spPr/>
              <c:txPr>
                <a:bodyPr/>
                <a:lstStyle/>
                <a:p>
                  <a:pPr>
                    <a:defRPr>
                      <a:solidFill>
                        <a:schemeClr val="bg1"/>
                      </a:solidFill>
                    </a:defRPr>
                  </a:pPr>
                  <a:endParaRPr lang="de-DE"/>
                </a:p>
              </c:txPr>
            </c:dLbl>
            <c:dLbl>
              <c:idx val="4"/>
              <c:layout>
                <c:manualLayout>
                  <c:x val="8.3036745406824181E-2"/>
                  <c:y val="3.2351955471425539E-2"/>
                </c:manualLayout>
              </c:layout>
              <c:spPr/>
              <c:txPr>
                <a:bodyPr/>
                <a:lstStyle/>
                <a:p>
                  <a:pPr>
                    <a:defRPr>
                      <a:solidFill>
                        <a:schemeClr val="bg1"/>
                      </a:solidFill>
                    </a:defRPr>
                  </a:pPr>
                  <a:endParaRPr lang="de-DE"/>
                </a:p>
              </c:txPr>
              <c:dLblPos val="bestFit"/>
              <c:showVal val="1"/>
              <c:separator> </c:separator>
            </c:dLbl>
            <c:dLbl>
              <c:idx val="5"/>
              <c:spPr/>
              <c:txPr>
                <a:bodyPr/>
                <a:lstStyle/>
                <a:p>
                  <a:pPr>
                    <a:defRPr>
                      <a:solidFill>
                        <a:schemeClr val="bg1"/>
                      </a:solidFill>
                    </a:defRPr>
                  </a:pPr>
                  <a:endParaRPr lang="de-DE"/>
                </a:p>
              </c:txPr>
            </c:dLbl>
            <c:dLbl>
              <c:idx val="12"/>
              <c:layout>
                <c:manualLayout>
                  <c:x val="7.3354658792650915E-3"/>
                  <c:y val="-7.5581259106147795E-3"/>
                </c:manualLayout>
              </c:layout>
              <c:dLblPos val="bestFit"/>
              <c:showVal val="1"/>
              <c:separator> </c:separator>
            </c:dLbl>
            <c:dLblPos val="bestFit"/>
            <c:showVal val="1"/>
            <c:separator> </c:separator>
            <c:showLeaderLines val="1"/>
          </c:dLbls>
          <c:cat>
            <c:strRef>
              <c:f>Tabelle1!$A$2:$A$15</c:f>
              <c:strCache>
                <c:ptCount val="14"/>
                <c:pt idx="0">
                  <c:v>Pocken</c:v>
                </c:pt>
                <c:pt idx="1">
                  <c:v>BCG</c:v>
                </c:pt>
                <c:pt idx="2">
                  <c:v>Diphtherie</c:v>
                </c:pt>
                <c:pt idx="3">
                  <c:v>Tetanus</c:v>
                </c:pt>
                <c:pt idx="4">
                  <c:v>Polio*</c:v>
                </c:pt>
                <c:pt idx="5">
                  <c:v>DTP/Polio*</c:v>
                </c:pt>
                <c:pt idx="6">
                  <c:v>Keuchhusten</c:v>
                </c:pt>
                <c:pt idx="7">
                  <c:v>Influenza</c:v>
                </c:pt>
                <c:pt idx="8">
                  <c:v>MMR</c:v>
                </c:pt>
                <c:pt idx="9">
                  <c:v>Hepatitis B</c:v>
                </c:pt>
                <c:pt idx="10">
                  <c:v>5-fach Impfung</c:v>
                </c:pt>
                <c:pt idx="11">
                  <c:v>FSME</c:v>
                </c:pt>
                <c:pt idx="12">
                  <c:v>Typhus</c:v>
                </c:pt>
                <c:pt idx="13">
                  <c:v>sonstige</c:v>
                </c:pt>
              </c:strCache>
            </c:strRef>
          </c:cat>
          <c:val>
            <c:numRef>
              <c:f>Tabelle1!$B$2:$B$15</c:f>
              <c:numCache>
                <c:formatCode>0.0%</c:formatCode>
                <c:ptCount val="14"/>
                <c:pt idx="0">
                  <c:v>0.64700000000000013</c:v>
                </c:pt>
                <c:pt idx="1">
                  <c:v>6.6000000000000003E-2</c:v>
                </c:pt>
                <c:pt idx="2">
                  <c:v>3.500000000000001E-2</c:v>
                </c:pt>
                <c:pt idx="3">
                  <c:v>2.1999999999999999E-2</c:v>
                </c:pt>
                <c:pt idx="4">
                  <c:v>8.1000000000000003E-2</c:v>
                </c:pt>
                <c:pt idx="5">
                  <c:v>5.3000000000000005E-2</c:v>
                </c:pt>
                <c:pt idx="6">
                  <c:v>3.3000000000000002E-2</c:v>
                </c:pt>
                <c:pt idx="7">
                  <c:v>1.2E-2</c:v>
                </c:pt>
                <c:pt idx="8">
                  <c:v>9.0000000000000028E-3</c:v>
                </c:pt>
                <c:pt idx="9">
                  <c:v>4.000000000000001E-3</c:v>
                </c:pt>
                <c:pt idx="10">
                  <c:v>4.000000000000001E-3</c:v>
                </c:pt>
                <c:pt idx="11">
                  <c:v>6.000000000000001E-3</c:v>
                </c:pt>
                <c:pt idx="12">
                  <c:v>1.0000000000000002E-3</c:v>
                </c:pt>
                <c:pt idx="13">
                  <c:v>2.4E-2</c:v>
                </c:pt>
              </c:numCache>
            </c:numRef>
          </c:val>
        </c:ser>
        <c:firstSliceAng val="0"/>
      </c:pieChart>
    </c:plotArea>
    <c:legend>
      <c:legendPos val="r"/>
      <c:layout/>
    </c:legend>
    <c:plotVisOnly val="1"/>
  </c:chart>
  <c:txPr>
    <a:bodyPr/>
    <a:lstStyle/>
    <a:p>
      <a:pPr>
        <a:defRPr sz="1800"/>
      </a:pPr>
      <a:endParaRPr lang="de-DE"/>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onstantia" pitchFamily="18" charset="0"/>
              </a:defRPr>
            </a:lvl1pPr>
          </a:lstStyle>
          <a:p>
            <a:pPr>
              <a:defRPr/>
            </a:pPr>
            <a:endParaRPr lang="de-AT"/>
          </a:p>
        </p:txBody>
      </p:sp>
      <p:sp>
        <p:nvSpPr>
          <p:cNvPr id="348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onstantia" pitchFamily="18" charset="0"/>
              </a:defRPr>
            </a:lvl1pPr>
          </a:lstStyle>
          <a:p>
            <a:pPr>
              <a:defRPr/>
            </a:pPr>
            <a:fld id="{CD95DA83-E14D-46F2-B3AA-B034F3348404}" type="datetimeFigureOut">
              <a:rPr lang="de-AT"/>
              <a:pPr>
                <a:defRPr/>
              </a:pPr>
              <a:t>02.06.2014</a:t>
            </a:fld>
            <a:endParaRPr lang="de-AT"/>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48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AT" noProof="0" smtClean="0"/>
              <a:t>Textmasterformate durch Klicken bearbeiten</a:t>
            </a:r>
          </a:p>
          <a:p>
            <a:pPr lvl="1"/>
            <a:r>
              <a:rPr lang="de-AT" noProof="0" smtClean="0"/>
              <a:t>Zweite Ebene</a:t>
            </a:r>
          </a:p>
          <a:p>
            <a:pPr lvl="2"/>
            <a:r>
              <a:rPr lang="de-AT" noProof="0" smtClean="0"/>
              <a:t>Dritte Ebene</a:t>
            </a:r>
          </a:p>
          <a:p>
            <a:pPr lvl="3"/>
            <a:r>
              <a:rPr lang="de-AT" noProof="0" smtClean="0"/>
              <a:t>Vierte Ebene</a:t>
            </a:r>
          </a:p>
          <a:p>
            <a:pPr lvl="4"/>
            <a:r>
              <a:rPr lang="de-AT" noProof="0" smtClean="0"/>
              <a:t>Fünfte Ebene</a:t>
            </a:r>
          </a:p>
        </p:txBody>
      </p:sp>
      <p:sp>
        <p:nvSpPr>
          <p:cNvPr id="348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onstantia" pitchFamily="18" charset="0"/>
              </a:defRPr>
            </a:lvl1pPr>
          </a:lstStyle>
          <a:p>
            <a:pPr>
              <a:defRPr/>
            </a:pPr>
            <a:endParaRPr lang="de-AT"/>
          </a:p>
        </p:txBody>
      </p:sp>
      <p:sp>
        <p:nvSpPr>
          <p:cNvPr id="348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onstantia" pitchFamily="18" charset="0"/>
              </a:defRPr>
            </a:lvl1pPr>
          </a:lstStyle>
          <a:p>
            <a:pPr>
              <a:defRPr/>
            </a:pPr>
            <a:fld id="{0C30462B-CEDD-4474-AC47-A0C778361DDE}" type="slidenum">
              <a:rPr lang="de-AT"/>
              <a:pPr>
                <a:defRPr/>
              </a:pPr>
              <a:t>‹Nr.›</a:t>
            </a:fld>
            <a:endParaRPr lang="de-A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AT" dirty="0"/>
          </a:p>
        </p:txBody>
      </p:sp>
      <p:sp>
        <p:nvSpPr>
          <p:cNvPr id="4" name="Foliennummernplatzhalter 3"/>
          <p:cNvSpPr>
            <a:spLocks noGrp="1"/>
          </p:cNvSpPr>
          <p:nvPr>
            <p:ph type="sldNum" sz="quarter" idx="10"/>
          </p:nvPr>
        </p:nvSpPr>
        <p:spPr/>
        <p:txBody>
          <a:bodyPr/>
          <a:lstStyle/>
          <a:p>
            <a:pPr>
              <a:defRPr/>
            </a:pPr>
            <a:fld id="{0C30462B-CEDD-4474-AC47-A0C778361DDE}" type="slidenum">
              <a:rPr lang="de-AT" smtClean="0"/>
              <a:pPr>
                <a:defRPr/>
              </a:pPr>
              <a:t>3</a:t>
            </a:fld>
            <a:endParaRPr lang="de-A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AT" dirty="0" smtClean="0"/>
              <a:t>Impfschadengesetz</a:t>
            </a:r>
            <a:r>
              <a:rPr lang="de-AT" baseline="0" dirty="0" smtClean="0"/>
              <a:t> 1973</a:t>
            </a:r>
            <a:endParaRPr lang="de-AT" dirty="0"/>
          </a:p>
        </p:txBody>
      </p:sp>
      <p:sp>
        <p:nvSpPr>
          <p:cNvPr id="4" name="Foliennummernplatzhalter 3"/>
          <p:cNvSpPr>
            <a:spLocks noGrp="1"/>
          </p:cNvSpPr>
          <p:nvPr>
            <p:ph type="sldNum" sz="quarter" idx="10"/>
          </p:nvPr>
        </p:nvSpPr>
        <p:spPr/>
        <p:txBody>
          <a:bodyPr/>
          <a:lstStyle/>
          <a:p>
            <a:pPr>
              <a:defRPr/>
            </a:pPr>
            <a:fld id="{0C30462B-CEDD-4474-AC47-A0C778361DDE}" type="slidenum">
              <a:rPr lang="de-AT" smtClean="0"/>
              <a:pPr>
                <a:defRPr/>
              </a:pPr>
              <a:t>5</a:t>
            </a:fld>
            <a:endParaRPr lang="de-A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AT" dirty="0" smtClean="0"/>
              <a:t>Verteilung anerkannter Impfkomplikationen</a:t>
            </a:r>
            <a:r>
              <a:rPr lang="de-AT" baseline="0" dirty="0" smtClean="0"/>
              <a:t> 1972-1999 Deutschland</a:t>
            </a:r>
          </a:p>
          <a:p>
            <a:endParaRPr lang="de-AT" dirty="0"/>
          </a:p>
        </p:txBody>
      </p:sp>
      <p:sp>
        <p:nvSpPr>
          <p:cNvPr id="4" name="Foliennummernplatzhalter 3"/>
          <p:cNvSpPr>
            <a:spLocks noGrp="1"/>
          </p:cNvSpPr>
          <p:nvPr>
            <p:ph type="sldNum" sz="quarter" idx="10"/>
          </p:nvPr>
        </p:nvSpPr>
        <p:spPr/>
        <p:txBody>
          <a:bodyPr/>
          <a:lstStyle/>
          <a:p>
            <a:pPr>
              <a:defRPr/>
            </a:pPr>
            <a:fld id="{0C30462B-CEDD-4474-AC47-A0C778361DDE}" type="slidenum">
              <a:rPr lang="de-AT" smtClean="0"/>
              <a:pPr>
                <a:defRPr/>
              </a:pPr>
              <a:t>7</a:t>
            </a:fld>
            <a:endParaRPr lang="de-A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AT" dirty="0" smtClean="0"/>
              <a:t>Letalität</a:t>
            </a:r>
            <a:r>
              <a:rPr lang="de-AT" baseline="0" dirty="0" smtClean="0"/>
              <a:t> der Masernenzephalitis: 20-30%</a:t>
            </a:r>
          </a:p>
          <a:p>
            <a:r>
              <a:rPr lang="de-AT" baseline="0" dirty="0" smtClean="0"/>
              <a:t>10% aller Masernfälle habe Otitis </a:t>
            </a:r>
            <a:r>
              <a:rPr lang="de-AT" baseline="0" dirty="0" err="1" smtClean="0"/>
              <a:t>media</a:t>
            </a:r>
            <a:r>
              <a:rPr lang="de-AT" baseline="0" dirty="0" smtClean="0"/>
              <a:t> oder </a:t>
            </a:r>
            <a:r>
              <a:rPr lang="de-AT" baseline="0" dirty="0" err="1" smtClean="0"/>
              <a:t>Bronchopneumonie</a:t>
            </a:r>
            <a:endParaRPr lang="de-AT" baseline="0" dirty="0" smtClean="0"/>
          </a:p>
          <a:p>
            <a:r>
              <a:rPr lang="de-AT" baseline="0" dirty="0" smtClean="0"/>
              <a:t>Letalität einer relativ rezenten Epidemie in den NL: 1/1000</a:t>
            </a:r>
          </a:p>
          <a:p>
            <a:r>
              <a:rPr lang="de-AT" baseline="0" dirty="0" smtClean="0"/>
              <a:t>Komplikationsrate steigt mit dem Alter: von 6,6 % beim Kleinkind auf über 20% beim Erwachsenen</a:t>
            </a:r>
            <a:endParaRPr lang="de-AT" dirty="0"/>
          </a:p>
        </p:txBody>
      </p:sp>
      <p:sp>
        <p:nvSpPr>
          <p:cNvPr id="4" name="Foliennummernplatzhalter 3"/>
          <p:cNvSpPr>
            <a:spLocks noGrp="1"/>
          </p:cNvSpPr>
          <p:nvPr>
            <p:ph type="sldNum" sz="quarter" idx="10"/>
          </p:nvPr>
        </p:nvSpPr>
        <p:spPr/>
        <p:txBody>
          <a:bodyPr/>
          <a:lstStyle/>
          <a:p>
            <a:pPr>
              <a:defRPr/>
            </a:pPr>
            <a:fld id="{0C30462B-CEDD-4474-AC47-A0C778361DDE}" type="slidenum">
              <a:rPr lang="de-AT" smtClean="0"/>
              <a:pPr>
                <a:defRPr/>
              </a:pPr>
              <a:t>17</a:t>
            </a:fld>
            <a:endParaRPr lang="de-A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a:ln/>
        </p:spPr>
        <p:txBody>
          <a:bodyPr/>
          <a:lstStyle/>
          <a:p>
            <a:r>
              <a:rPr lang="de-AT" dirty="0" smtClean="0"/>
              <a:t>Verdacht</a:t>
            </a:r>
            <a:r>
              <a:rPr lang="de-AT" baseline="0" dirty="0" smtClean="0"/>
              <a:t> beruht immer auf Daten von Methylquecksilber</a:t>
            </a:r>
            <a:endParaRPr lang="de-AT"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p:spPr>
        <p:txBody>
          <a:bodyPr/>
          <a:lstStyle/>
          <a:p>
            <a:r>
              <a:rPr lang="de-AT" dirty="0" smtClean="0"/>
              <a:t>Kleinkind</a:t>
            </a:r>
            <a:r>
              <a:rPr lang="de-AT" baseline="0" dirty="0" smtClean="0"/>
              <a:t> 6 Monate, hat bisher in seinem Leben:</a:t>
            </a:r>
          </a:p>
          <a:p>
            <a:r>
              <a:rPr lang="de-AT" dirty="0" smtClean="0"/>
              <a:t>4 mg aus Impfstoffen</a:t>
            </a:r>
          </a:p>
          <a:p>
            <a:r>
              <a:rPr lang="de-AT" dirty="0" smtClean="0"/>
              <a:t>10 mg aus Muttermilch</a:t>
            </a:r>
          </a:p>
          <a:p>
            <a:r>
              <a:rPr lang="de-AT" dirty="0" smtClean="0"/>
              <a:t>40 mg aus Babynahrung</a:t>
            </a:r>
          </a:p>
          <a:p>
            <a:r>
              <a:rPr lang="de-AT" dirty="0" smtClean="0"/>
              <a:t>140 mg aus</a:t>
            </a:r>
            <a:r>
              <a:rPr lang="de-AT" baseline="0" dirty="0" smtClean="0"/>
              <a:t> Sojabasis-Kindernahrung</a:t>
            </a:r>
          </a:p>
          <a:p>
            <a:r>
              <a:rPr lang="de-AT" baseline="0" dirty="0" smtClean="0"/>
              <a:t>Aufgenommen!</a:t>
            </a:r>
            <a:r>
              <a:rPr lang="de-AT" dirty="0" smtClean="0"/>
              <a:t> </a:t>
            </a:r>
          </a:p>
          <a:p>
            <a:endParaRPr lang="de-AT" dirty="0" smtClean="0"/>
          </a:p>
          <a:p>
            <a:r>
              <a:rPr lang="de-AT" dirty="0" smtClean="0"/>
              <a:t>DES: </a:t>
            </a:r>
            <a:r>
              <a:rPr lang="de-AT" dirty="0" err="1" smtClean="0"/>
              <a:t>dialysis</a:t>
            </a:r>
            <a:r>
              <a:rPr lang="de-AT" dirty="0" smtClean="0"/>
              <a:t> </a:t>
            </a:r>
            <a:r>
              <a:rPr lang="de-AT" dirty="0" err="1" smtClean="0"/>
              <a:t>encephalopathy</a:t>
            </a:r>
            <a:r>
              <a:rPr lang="de-AT" dirty="0" smtClean="0"/>
              <a:t> </a:t>
            </a:r>
            <a:r>
              <a:rPr lang="de-AT" dirty="0" err="1" smtClean="0"/>
              <a:t>syndrome</a:t>
            </a:r>
            <a:endParaRPr lang="de-AT" dirty="0" smtClean="0"/>
          </a:p>
          <a:p>
            <a:r>
              <a:rPr lang="en-GB" sz="1200" b="1" kern="1200" dirty="0" smtClean="0">
                <a:solidFill>
                  <a:schemeClr val="tx1"/>
                </a:solidFill>
                <a:latin typeface="Calibri" pitchFamily="34" charset="0"/>
                <a:ea typeface="+mn-ea"/>
                <a:cs typeface="+mn-cs"/>
              </a:rPr>
              <a:t>Product Amount of </a:t>
            </a:r>
            <a:r>
              <a:rPr lang="en-GB" sz="1200" b="1" kern="1200" dirty="0" err="1" smtClean="0">
                <a:solidFill>
                  <a:schemeClr val="tx1"/>
                </a:solidFill>
                <a:latin typeface="Calibri" pitchFamily="34" charset="0"/>
                <a:ea typeface="+mn-ea"/>
                <a:cs typeface="+mn-cs"/>
              </a:rPr>
              <a:t>aluminum</a:t>
            </a:r>
            <a:r>
              <a:rPr lang="en-GB" sz="1200" b="1" kern="1200" dirty="0" smtClean="0">
                <a:solidFill>
                  <a:schemeClr val="tx1"/>
                </a:solidFill>
                <a:latin typeface="Calibri" pitchFamily="34" charset="0"/>
                <a:ea typeface="+mn-ea"/>
                <a:cs typeface="+mn-cs"/>
              </a:rPr>
              <a:t> </a:t>
            </a:r>
            <a:endParaRPr lang="de-AT" sz="1200" kern="1200" dirty="0" smtClean="0">
              <a:solidFill>
                <a:schemeClr val="tx1"/>
              </a:solidFill>
              <a:latin typeface="Calibri" pitchFamily="34" charset="0"/>
              <a:ea typeface="+mn-ea"/>
              <a:cs typeface="+mn-cs"/>
            </a:endParaRPr>
          </a:p>
          <a:p>
            <a:r>
              <a:rPr lang="en-GB" sz="1200" kern="1200" dirty="0" smtClean="0">
                <a:solidFill>
                  <a:schemeClr val="tx1"/>
                </a:solidFill>
                <a:latin typeface="Calibri" pitchFamily="34" charset="0"/>
                <a:ea typeface="+mn-ea"/>
                <a:cs typeface="+mn-cs"/>
              </a:rPr>
              <a:t>Breast milk 0.01–0.05 mg/L </a:t>
            </a:r>
            <a:endParaRPr lang="de-AT" sz="1200" kern="1200" dirty="0" smtClean="0">
              <a:solidFill>
                <a:schemeClr val="tx1"/>
              </a:solidFill>
              <a:latin typeface="Calibri" pitchFamily="34" charset="0"/>
              <a:ea typeface="+mn-ea"/>
              <a:cs typeface="+mn-cs"/>
            </a:endParaRPr>
          </a:p>
          <a:p>
            <a:r>
              <a:rPr lang="en-GB" sz="1200" kern="1200" dirty="0" smtClean="0">
                <a:solidFill>
                  <a:schemeClr val="tx1"/>
                </a:solidFill>
                <a:latin typeface="Calibri" pitchFamily="34" charset="0"/>
                <a:ea typeface="+mn-ea"/>
                <a:cs typeface="+mn-cs"/>
              </a:rPr>
              <a:t>Cow’s milk-based infant formula 0.06–0.15 mg/L </a:t>
            </a:r>
            <a:endParaRPr lang="de-AT" sz="1200" kern="1200" dirty="0" smtClean="0">
              <a:solidFill>
                <a:schemeClr val="tx1"/>
              </a:solidFill>
              <a:latin typeface="Calibri" pitchFamily="34" charset="0"/>
              <a:ea typeface="+mn-ea"/>
              <a:cs typeface="+mn-cs"/>
            </a:endParaRPr>
          </a:p>
          <a:p>
            <a:r>
              <a:rPr lang="en-GB" sz="1200" kern="1200" dirty="0" smtClean="0">
                <a:solidFill>
                  <a:schemeClr val="tx1"/>
                </a:solidFill>
                <a:latin typeface="Calibri" pitchFamily="34" charset="0"/>
                <a:ea typeface="+mn-ea"/>
                <a:cs typeface="+mn-cs"/>
              </a:rPr>
              <a:t>Soy-based infant formula 0.46–0.93 mg/L </a:t>
            </a:r>
            <a:endParaRPr lang="de-AT" sz="1200" kern="1200" dirty="0" smtClean="0">
              <a:solidFill>
                <a:schemeClr val="tx1"/>
              </a:solidFill>
              <a:latin typeface="Calibri" pitchFamily="34" charset="0"/>
              <a:ea typeface="+mn-ea"/>
              <a:cs typeface="+mn-cs"/>
            </a:endParaRPr>
          </a:p>
          <a:p>
            <a:r>
              <a:rPr lang="en-GB" sz="1200" kern="1200" dirty="0" err="1" smtClean="0">
                <a:solidFill>
                  <a:schemeClr val="tx1"/>
                </a:solidFill>
                <a:latin typeface="Calibri" pitchFamily="34" charset="0"/>
                <a:ea typeface="+mn-ea"/>
                <a:cs typeface="+mn-cs"/>
              </a:rPr>
              <a:t>Prevnar</a:t>
            </a:r>
            <a:r>
              <a:rPr lang="en-GB" sz="1200" kern="1200" dirty="0" smtClean="0">
                <a:solidFill>
                  <a:schemeClr val="tx1"/>
                </a:solidFill>
                <a:latin typeface="Calibri" pitchFamily="34" charset="0"/>
                <a:ea typeface="+mn-ea"/>
                <a:cs typeface="+mn-cs"/>
              </a:rPr>
              <a:t> vaccine 0.125 mg/dose </a:t>
            </a:r>
            <a:endParaRPr lang="de-AT" sz="1200" kern="1200" dirty="0" smtClean="0">
              <a:solidFill>
                <a:schemeClr val="tx1"/>
              </a:solidFill>
              <a:latin typeface="Calibri" pitchFamily="34" charset="0"/>
              <a:ea typeface="+mn-ea"/>
              <a:cs typeface="+mn-cs"/>
            </a:endParaRPr>
          </a:p>
          <a:p>
            <a:r>
              <a:rPr lang="en-GB" sz="1200" kern="1200" dirty="0" err="1" smtClean="0">
                <a:solidFill>
                  <a:schemeClr val="tx1"/>
                </a:solidFill>
                <a:latin typeface="Calibri" pitchFamily="34" charset="0"/>
                <a:ea typeface="+mn-ea"/>
                <a:cs typeface="+mn-cs"/>
              </a:rPr>
              <a:t>DTaP</a:t>
            </a:r>
            <a:r>
              <a:rPr lang="en-GB" sz="1200" kern="1200" dirty="0" smtClean="0">
                <a:solidFill>
                  <a:schemeClr val="tx1"/>
                </a:solidFill>
                <a:latin typeface="Calibri" pitchFamily="34" charset="0"/>
                <a:ea typeface="+mn-ea"/>
                <a:cs typeface="+mn-cs"/>
              </a:rPr>
              <a:t> vaccine 0.17–0.625 mg/dose </a:t>
            </a:r>
            <a:endParaRPr lang="de-AT" sz="1200" kern="1200" dirty="0" smtClean="0">
              <a:solidFill>
                <a:schemeClr val="tx1"/>
              </a:solidFill>
              <a:latin typeface="Calibri" pitchFamily="34" charset="0"/>
              <a:ea typeface="+mn-ea"/>
              <a:cs typeface="+mn-cs"/>
            </a:endParaRPr>
          </a:p>
          <a:p>
            <a:r>
              <a:rPr lang="en-GB" sz="1200" kern="1200" dirty="0" smtClean="0">
                <a:solidFill>
                  <a:schemeClr val="tx1"/>
                </a:solidFill>
                <a:latin typeface="Calibri" pitchFamily="34" charset="0"/>
                <a:ea typeface="+mn-ea"/>
                <a:cs typeface="+mn-cs"/>
              </a:rPr>
              <a:t>HIB vaccine 0.225 mg/dose </a:t>
            </a:r>
            <a:endParaRPr lang="de-AT" sz="1200" kern="1200" dirty="0" smtClean="0">
              <a:solidFill>
                <a:schemeClr val="tx1"/>
              </a:solidFill>
              <a:latin typeface="Calibri" pitchFamily="34" charset="0"/>
              <a:ea typeface="+mn-ea"/>
              <a:cs typeface="+mn-cs"/>
            </a:endParaRPr>
          </a:p>
          <a:p>
            <a:r>
              <a:rPr lang="en-GB" sz="1200" kern="1200" dirty="0" smtClean="0">
                <a:solidFill>
                  <a:schemeClr val="tx1"/>
                </a:solidFill>
                <a:latin typeface="Calibri" pitchFamily="34" charset="0"/>
                <a:ea typeface="+mn-ea"/>
                <a:cs typeface="+mn-cs"/>
              </a:rPr>
              <a:t>Hep A vaccine 0.225–0.25 mg/dose </a:t>
            </a:r>
            <a:endParaRPr lang="de-AT" sz="1200" kern="1200" dirty="0" smtClean="0">
              <a:solidFill>
                <a:schemeClr val="tx1"/>
              </a:solidFill>
              <a:latin typeface="Calibri" pitchFamily="34" charset="0"/>
              <a:ea typeface="+mn-ea"/>
              <a:cs typeface="+mn-cs"/>
            </a:endParaRPr>
          </a:p>
          <a:p>
            <a:r>
              <a:rPr lang="en-GB" sz="1200" kern="1200" dirty="0" smtClean="0">
                <a:solidFill>
                  <a:schemeClr val="tx1"/>
                </a:solidFill>
                <a:latin typeface="Calibri" pitchFamily="34" charset="0"/>
                <a:ea typeface="+mn-ea"/>
                <a:cs typeface="+mn-cs"/>
              </a:rPr>
              <a:t>Hep B vaccine 0.25–0.5 mg/dose </a:t>
            </a:r>
            <a:endParaRPr lang="de-AT" sz="1200" kern="1200" dirty="0" smtClean="0">
              <a:solidFill>
                <a:schemeClr val="tx1"/>
              </a:solidFill>
              <a:latin typeface="Calibri" pitchFamily="34" charset="0"/>
              <a:ea typeface="+mn-ea"/>
              <a:cs typeface="+mn-cs"/>
            </a:endParaRPr>
          </a:p>
          <a:p>
            <a:r>
              <a:rPr lang="en-GB" sz="1200" kern="1200" dirty="0" err="1" smtClean="0">
                <a:solidFill>
                  <a:schemeClr val="tx1"/>
                </a:solidFill>
                <a:latin typeface="Calibri" pitchFamily="34" charset="0"/>
                <a:ea typeface="+mn-ea"/>
                <a:cs typeface="+mn-cs"/>
              </a:rPr>
              <a:t>DTaP</a:t>
            </a:r>
            <a:r>
              <a:rPr lang="en-GB" sz="1200" kern="1200" dirty="0" smtClean="0">
                <a:solidFill>
                  <a:schemeClr val="tx1"/>
                </a:solidFill>
                <a:latin typeface="Calibri" pitchFamily="34" charset="0"/>
                <a:ea typeface="+mn-ea"/>
                <a:cs typeface="+mn-cs"/>
              </a:rPr>
              <a:t>/IPV/HIB vaccine 1.5 mg/dose </a:t>
            </a:r>
            <a:endParaRPr lang="de-AT" sz="1200" kern="1200" dirty="0" smtClean="0">
              <a:solidFill>
                <a:schemeClr val="tx1"/>
              </a:solidFill>
              <a:latin typeface="Calibri" pitchFamily="34" charset="0"/>
              <a:ea typeface="+mn-ea"/>
              <a:cs typeface="+mn-cs"/>
            </a:endParaRPr>
          </a:p>
          <a:p>
            <a:endParaRPr lang="de-AT"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10" name="Rechtwinkliges Dreieck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el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de-DE" smtClean="0"/>
              <a:t>Titelmasterformat durch Klicken bearbeiten</a:t>
            </a:r>
            <a:endParaRPr kumimoji="0" lang="en-US"/>
          </a:p>
        </p:txBody>
      </p:sp>
      <p:sp>
        <p:nvSpPr>
          <p:cNvPr id="17" name="Untertitel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de-DE" smtClean="0"/>
              <a:t>Formatvorlage des Untertitelmasters durch Klicken bearbeiten</a:t>
            </a:r>
            <a:endParaRPr kumimoji="0" lang="en-US"/>
          </a:p>
        </p:txBody>
      </p:sp>
      <p:grpSp>
        <p:nvGrpSpPr>
          <p:cNvPr id="2" name="Gruppieren 1"/>
          <p:cNvGrpSpPr/>
          <p:nvPr/>
        </p:nvGrpSpPr>
        <p:grpSpPr>
          <a:xfrm>
            <a:off x="-3765" y="4953000"/>
            <a:ext cx="9147765" cy="1912088"/>
            <a:chOff x="-3765" y="4832896"/>
            <a:chExt cx="9147765" cy="2032192"/>
          </a:xfrm>
        </p:grpSpPr>
        <p:sp>
          <p:nvSpPr>
            <p:cNvPr id="7" name="Freihand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ihand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ihand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Gerade Verbindung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umsplatzhalter 29"/>
          <p:cNvSpPr>
            <a:spLocks noGrp="1"/>
          </p:cNvSpPr>
          <p:nvPr>
            <p:ph type="dt" sz="half" idx="10"/>
          </p:nvPr>
        </p:nvSpPr>
        <p:spPr/>
        <p:txBody>
          <a:bodyPr/>
          <a:lstStyle>
            <a:lvl1pPr>
              <a:defRPr>
                <a:solidFill>
                  <a:srgbClr val="FFFFFF"/>
                </a:solidFill>
              </a:defRPr>
            </a:lvl1pPr>
            <a:extLst/>
          </a:lstStyle>
          <a:p>
            <a:pPr>
              <a:defRPr/>
            </a:pPr>
            <a:fld id="{B0D9F9A0-6510-49BB-9F52-6B9A4732217C}" type="datetimeFigureOut">
              <a:rPr lang="de-AT" smtClean="0"/>
              <a:pPr>
                <a:defRPr/>
              </a:pPr>
              <a:t>02.06.2014</a:t>
            </a:fld>
            <a:endParaRPr lang="de-AT"/>
          </a:p>
        </p:txBody>
      </p:sp>
      <p:sp>
        <p:nvSpPr>
          <p:cNvPr id="19" name="Fußzeilenplatzhalter 18"/>
          <p:cNvSpPr>
            <a:spLocks noGrp="1"/>
          </p:cNvSpPr>
          <p:nvPr>
            <p:ph type="ftr" sz="quarter" idx="11"/>
          </p:nvPr>
        </p:nvSpPr>
        <p:spPr/>
        <p:txBody>
          <a:bodyPr/>
          <a:lstStyle>
            <a:lvl1pPr>
              <a:defRPr>
                <a:solidFill>
                  <a:schemeClr val="accent1">
                    <a:tint val="20000"/>
                  </a:schemeClr>
                </a:solidFill>
              </a:defRPr>
            </a:lvl1pPr>
            <a:extLst/>
          </a:lstStyle>
          <a:p>
            <a:pPr>
              <a:defRPr/>
            </a:pPr>
            <a:endParaRPr lang="de-AT"/>
          </a:p>
        </p:txBody>
      </p:sp>
      <p:sp>
        <p:nvSpPr>
          <p:cNvPr id="27" name="Foliennummernplatzhalter 26"/>
          <p:cNvSpPr>
            <a:spLocks noGrp="1"/>
          </p:cNvSpPr>
          <p:nvPr>
            <p:ph type="sldNum" sz="quarter" idx="12"/>
          </p:nvPr>
        </p:nvSpPr>
        <p:spPr/>
        <p:txBody>
          <a:bodyPr/>
          <a:lstStyle>
            <a:lvl1pPr>
              <a:defRPr>
                <a:solidFill>
                  <a:srgbClr val="FFFFFF"/>
                </a:solidFill>
              </a:defRPr>
            </a:lvl1pPr>
            <a:extLst/>
          </a:lstStyle>
          <a:p>
            <a:pPr>
              <a:defRPr/>
            </a:pPr>
            <a:fld id="{21B5FDA4-E519-4DEC-8312-8D9855F1F5F2}" type="slidenum">
              <a:rPr lang="de-AT" smtClean="0"/>
              <a:pPr>
                <a:defRPr/>
              </a:pPr>
              <a:t>‹Nr.›</a:t>
            </a:fld>
            <a:endParaRPr lang="de-A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457200" y="1481329"/>
            <a:ext cx="8229600" cy="4386071"/>
          </a:xfrm>
        </p:spPr>
        <p:txBody>
          <a:bodyPr vert="eaVert"/>
          <a:lstStyle>
            <a:extLs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extLst/>
          </a:lstStyle>
          <a:p>
            <a:pPr>
              <a:defRPr/>
            </a:pPr>
            <a:fld id="{C7F6075E-413B-41FE-8AD9-28DA375403BE}" type="datetimeFigureOut">
              <a:rPr lang="de-AT" smtClean="0"/>
              <a:pPr>
                <a:defRPr/>
              </a:pPr>
              <a:t>02.06.2014</a:t>
            </a:fld>
            <a:endParaRPr lang="de-AT"/>
          </a:p>
        </p:txBody>
      </p:sp>
      <p:sp>
        <p:nvSpPr>
          <p:cNvPr id="5" name="Fußzeilenplatzhalter 4"/>
          <p:cNvSpPr>
            <a:spLocks noGrp="1"/>
          </p:cNvSpPr>
          <p:nvPr>
            <p:ph type="ftr" sz="quarter" idx="11"/>
          </p:nvPr>
        </p:nvSpPr>
        <p:spPr/>
        <p:txBody>
          <a:bodyPr/>
          <a:lstStyle>
            <a:extLst/>
          </a:lstStyle>
          <a:p>
            <a:pPr>
              <a:defRPr/>
            </a:pPr>
            <a:endParaRPr lang="de-AT"/>
          </a:p>
        </p:txBody>
      </p:sp>
      <p:sp>
        <p:nvSpPr>
          <p:cNvPr id="6" name="Foliennummernplatzhalter 5"/>
          <p:cNvSpPr>
            <a:spLocks noGrp="1"/>
          </p:cNvSpPr>
          <p:nvPr>
            <p:ph type="sldNum" sz="quarter" idx="12"/>
          </p:nvPr>
        </p:nvSpPr>
        <p:spPr/>
        <p:txBody>
          <a:bodyPr/>
          <a:lstStyle>
            <a:extLst/>
          </a:lstStyle>
          <a:p>
            <a:pPr>
              <a:defRPr/>
            </a:pPr>
            <a:fld id="{6F22E0AF-6AB0-4B47-9C93-10583D1E7D16}" type="slidenum">
              <a:rPr lang="de-AT" smtClean="0"/>
              <a:pPr>
                <a:defRPr/>
              </a:pPr>
              <a:t>‹Nr.›</a:t>
            </a:fld>
            <a:endParaRPr lang="de-A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844013" y="274640"/>
            <a:ext cx="1777470" cy="5592761"/>
          </a:xfrm>
        </p:spPr>
        <p:txBody>
          <a:bodyPr vert="eaVert"/>
          <a:lstStyle>
            <a:extLs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457200" y="274641"/>
            <a:ext cx="6324600" cy="5592760"/>
          </a:xfrm>
        </p:spPr>
        <p:txBody>
          <a:bodyPr vert="eaVert"/>
          <a:lstStyle>
            <a:extLs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extLst/>
          </a:lstStyle>
          <a:p>
            <a:pPr>
              <a:defRPr/>
            </a:pPr>
            <a:fld id="{669D9358-76C6-4096-87D7-752D5DA34BD1}" type="datetimeFigureOut">
              <a:rPr lang="de-AT" smtClean="0"/>
              <a:pPr>
                <a:defRPr/>
              </a:pPr>
              <a:t>02.06.2014</a:t>
            </a:fld>
            <a:endParaRPr lang="de-AT"/>
          </a:p>
        </p:txBody>
      </p:sp>
      <p:sp>
        <p:nvSpPr>
          <p:cNvPr id="5" name="Fußzeilenplatzhalter 4"/>
          <p:cNvSpPr>
            <a:spLocks noGrp="1"/>
          </p:cNvSpPr>
          <p:nvPr>
            <p:ph type="ftr" sz="quarter" idx="11"/>
          </p:nvPr>
        </p:nvSpPr>
        <p:spPr/>
        <p:txBody>
          <a:bodyPr/>
          <a:lstStyle>
            <a:extLst/>
          </a:lstStyle>
          <a:p>
            <a:pPr>
              <a:defRPr/>
            </a:pPr>
            <a:endParaRPr lang="de-AT"/>
          </a:p>
        </p:txBody>
      </p:sp>
      <p:sp>
        <p:nvSpPr>
          <p:cNvPr id="6" name="Foliennummernplatzhalter 5"/>
          <p:cNvSpPr>
            <a:spLocks noGrp="1"/>
          </p:cNvSpPr>
          <p:nvPr>
            <p:ph type="sldNum" sz="quarter" idx="12"/>
          </p:nvPr>
        </p:nvSpPr>
        <p:spPr/>
        <p:txBody>
          <a:bodyPr/>
          <a:lstStyle>
            <a:extLst/>
          </a:lstStyle>
          <a:p>
            <a:pPr>
              <a:defRPr/>
            </a:pPr>
            <a:fld id="{2DC82BDB-B137-4875-98A0-885103CC67CD}" type="slidenum">
              <a:rPr lang="de-AT" smtClean="0"/>
              <a:pPr>
                <a:defRPr/>
              </a:pPr>
              <a:t>‹Nr.›</a:t>
            </a:fld>
            <a:endParaRPr lang="de-A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extLs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extLst/>
          </a:lstStyle>
          <a:p>
            <a:pPr>
              <a:defRPr/>
            </a:pPr>
            <a:fld id="{6CCDF48B-B3D9-4A1E-9469-F2E1CC055164}" type="datetimeFigureOut">
              <a:rPr lang="de-AT" smtClean="0"/>
              <a:pPr>
                <a:defRPr/>
              </a:pPr>
              <a:t>02.06.2014</a:t>
            </a:fld>
            <a:endParaRPr lang="de-AT"/>
          </a:p>
        </p:txBody>
      </p:sp>
      <p:sp>
        <p:nvSpPr>
          <p:cNvPr id="5" name="Fußzeilenplatzhalter 4"/>
          <p:cNvSpPr>
            <a:spLocks noGrp="1"/>
          </p:cNvSpPr>
          <p:nvPr>
            <p:ph type="ftr" sz="quarter" idx="11"/>
          </p:nvPr>
        </p:nvSpPr>
        <p:spPr/>
        <p:txBody>
          <a:bodyPr/>
          <a:lstStyle>
            <a:extLst/>
          </a:lstStyle>
          <a:p>
            <a:pPr>
              <a:defRPr/>
            </a:pPr>
            <a:endParaRPr lang="de-AT"/>
          </a:p>
        </p:txBody>
      </p:sp>
      <p:sp>
        <p:nvSpPr>
          <p:cNvPr id="6" name="Foliennummernplatzhalter 5"/>
          <p:cNvSpPr>
            <a:spLocks noGrp="1"/>
          </p:cNvSpPr>
          <p:nvPr>
            <p:ph type="sldNum" sz="quarter" idx="12"/>
          </p:nvPr>
        </p:nvSpPr>
        <p:spPr/>
        <p:txBody>
          <a:bodyPr/>
          <a:lstStyle>
            <a:extLst/>
          </a:lstStyle>
          <a:p>
            <a:pPr>
              <a:defRPr/>
            </a:pPr>
            <a:fld id="{86067CD7-A898-4C47-ACF4-D189CADC9049}" type="slidenum">
              <a:rPr lang="de-AT" smtClean="0"/>
              <a:pPr>
                <a:defRPr/>
              </a:pPr>
              <a:t>‹Nr.›</a:t>
            </a:fld>
            <a:endParaRPr lang="de-AT"/>
          </a:p>
        </p:txBody>
      </p:sp>
      <p:sp>
        <p:nvSpPr>
          <p:cNvPr id="7" name="Titel 6"/>
          <p:cNvSpPr>
            <a:spLocks noGrp="1"/>
          </p:cNvSpPr>
          <p:nvPr>
            <p:ph type="title"/>
          </p:nvPr>
        </p:nvSpPr>
        <p:spPr/>
        <p:txBody>
          <a:bodyPr rtlCol="0"/>
          <a:lstStyle>
            <a:extLst/>
          </a:lstStyle>
          <a:p>
            <a:r>
              <a:rPr kumimoji="0" lang="de-DE" smtClean="0"/>
              <a:t>Titelmasterformat durch Klicken bearbeiten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bg>
      <p:bgRef idx="1002">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de-DE" smtClean="0"/>
              <a:t>Textmasterformate durch Klicken bearbeiten</a:t>
            </a:r>
          </a:p>
        </p:txBody>
      </p:sp>
      <p:sp>
        <p:nvSpPr>
          <p:cNvPr id="4" name="Datumsplatzhalter 3"/>
          <p:cNvSpPr>
            <a:spLocks noGrp="1"/>
          </p:cNvSpPr>
          <p:nvPr>
            <p:ph type="dt" sz="half" idx="10"/>
          </p:nvPr>
        </p:nvSpPr>
        <p:spPr/>
        <p:txBody>
          <a:bodyPr/>
          <a:lstStyle>
            <a:extLst/>
          </a:lstStyle>
          <a:p>
            <a:pPr>
              <a:defRPr/>
            </a:pPr>
            <a:fld id="{6485949B-F309-4056-BDC2-419A62246E07}" type="datetimeFigureOut">
              <a:rPr lang="de-AT" smtClean="0"/>
              <a:pPr>
                <a:defRPr/>
              </a:pPr>
              <a:t>02.06.2014</a:t>
            </a:fld>
            <a:endParaRPr lang="de-AT"/>
          </a:p>
        </p:txBody>
      </p:sp>
      <p:sp>
        <p:nvSpPr>
          <p:cNvPr id="5" name="Fußzeilenplatzhalter 4"/>
          <p:cNvSpPr>
            <a:spLocks noGrp="1"/>
          </p:cNvSpPr>
          <p:nvPr>
            <p:ph type="ftr" sz="quarter" idx="11"/>
          </p:nvPr>
        </p:nvSpPr>
        <p:spPr/>
        <p:txBody>
          <a:bodyPr/>
          <a:lstStyle>
            <a:extLst/>
          </a:lstStyle>
          <a:p>
            <a:pPr>
              <a:defRPr/>
            </a:pPr>
            <a:endParaRPr lang="de-AT"/>
          </a:p>
        </p:txBody>
      </p:sp>
      <p:sp>
        <p:nvSpPr>
          <p:cNvPr id="6" name="Foliennummernplatzhalter 5"/>
          <p:cNvSpPr>
            <a:spLocks noGrp="1"/>
          </p:cNvSpPr>
          <p:nvPr>
            <p:ph type="sldNum" sz="quarter" idx="12"/>
          </p:nvPr>
        </p:nvSpPr>
        <p:spPr/>
        <p:txBody>
          <a:bodyPr/>
          <a:lstStyle>
            <a:extLst/>
          </a:lstStyle>
          <a:p>
            <a:pPr>
              <a:defRPr/>
            </a:pPr>
            <a:fld id="{C0A24B36-8871-477E-9C03-511FB7EADD38}" type="slidenum">
              <a:rPr lang="de-AT" smtClean="0"/>
              <a:pPr>
                <a:defRPr/>
              </a:pPr>
              <a:t>‹Nr.›</a:t>
            </a:fld>
            <a:endParaRPr lang="de-AT"/>
          </a:p>
        </p:txBody>
      </p:sp>
      <p:sp>
        <p:nvSpPr>
          <p:cNvPr id="7" name="Eingekerbter Richtungspfeil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Eingekerbter Richtungspfeil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bg>
      <p:bgRef idx="1002">
        <a:schemeClr val="bg1"/>
      </p:bgRef>
    </p:bg>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Inhaltsplatzhalt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extLst/>
          </a:lstStyle>
          <a:p>
            <a:pPr>
              <a:defRPr/>
            </a:pPr>
            <a:fld id="{A4483EE1-3A7D-4428-AE03-B9E374172B6E}" type="datetimeFigureOut">
              <a:rPr lang="de-AT" smtClean="0"/>
              <a:pPr>
                <a:defRPr/>
              </a:pPr>
              <a:t>02.06.2014</a:t>
            </a:fld>
            <a:endParaRPr lang="de-AT"/>
          </a:p>
        </p:txBody>
      </p:sp>
      <p:sp>
        <p:nvSpPr>
          <p:cNvPr id="6" name="Fußzeilenplatzhalter 5"/>
          <p:cNvSpPr>
            <a:spLocks noGrp="1"/>
          </p:cNvSpPr>
          <p:nvPr>
            <p:ph type="ftr" sz="quarter" idx="11"/>
          </p:nvPr>
        </p:nvSpPr>
        <p:spPr/>
        <p:txBody>
          <a:bodyPr/>
          <a:lstStyle>
            <a:extLst/>
          </a:lstStyle>
          <a:p>
            <a:pPr>
              <a:defRPr/>
            </a:pPr>
            <a:endParaRPr lang="de-AT"/>
          </a:p>
        </p:txBody>
      </p:sp>
      <p:sp>
        <p:nvSpPr>
          <p:cNvPr id="7" name="Foliennummernplatzhalter 6"/>
          <p:cNvSpPr>
            <a:spLocks noGrp="1"/>
          </p:cNvSpPr>
          <p:nvPr>
            <p:ph type="sldNum" sz="quarter" idx="12"/>
          </p:nvPr>
        </p:nvSpPr>
        <p:spPr/>
        <p:txBody>
          <a:bodyPr/>
          <a:lstStyle>
            <a:extLst/>
          </a:lstStyle>
          <a:p>
            <a:pPr>
              <a:defRPr/>
            </a:pPr>
            <a:fld id="{7CCB8FA6-9618-4C6A-8D42-039513762B1F}" type="slidenum">
              <a:rPr lang="de-AT" smtClean="0"/>
              <a:pPr>
                <a:defRPr/>
              </a:pPr>
              <a:t>‹Nr.›</a:t>
            </a:fld>
            <a:endParaRPr lang="de-AT"/>
          </a:p>
        </p:txBody>
      </p:sp>
      <p:sp>
        <p:nvSpPr>
          <p:cNvPr id="8" name="Titel 7"/>
          <p:cNvSpPr>
            <a:spLocks noGrp="1"/>
          </p:cNvSpPr>
          <p:nvPr>
            <p:ph type="title"/>
          </p:nvPr>
        </p:nvSpPr>
        <p:spPr/>
        <p:txBody>
          <a:bodyPr rtlCol="0"/>
          <a:lstStyle>
            <a:extLst/>
          </a:lstStyle>
          <a:p>
            <a:r>
              <a:rPr kumimoji="0" lang="de-DE" smtClean="0"/>
              <a:t>Titelmasterformat durch Klicken bearbeiten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8229600" cy="1143000"/>
          </a:xfrm>
        </p:spPr>
        <p:txBody>
          <a:bodyPr anchor="ctr"/>
          <a:lstStyle>
            <a:lvl1pPr>
              <a:defRPr/>
            </a:lvl1pPr>
            <a:extLst/>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de-DE" smtClean="0"/>
              <a:t>Textmasterformate durch Klicken bearbeiten</a:t>
            </a:r>
          </a:p>
        </p:txBody>
      </p:sp>
      <p:sp>
        <p:nvSpPr>
          <p:cNvPr id="4" name="Textplatzhalt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de-DE" smtClean="0"/>
              <a:t>Textmasterformate durch Klicken bearbeiten</a:t>
            </a:r>
          </a:p>
        </p:txBody>
      </p:sp>
      <p:sp>
        <p:nvSpPr>
          <p:cNvPr id="5" name="Inhaltsplatzhalt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6" name="Inhaltsplatzhalt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7" name="Datumsplatzhalter 6"/>
          <p:cNvSpPr>
            <a:spLocks noGrp="1"/>
          </p:cNvSpPr>
          <p:nvPr>
            <p:ph type="dt" sz="half" idx="10"/>
          </p:nvPr>
        </p:nvSpPr>
        <p:spPr/>
        <p:txBody>
          <a:bodyPr/>
          <a:lstStyle>
            <a:extLst/>
          </a:lstStyle>
          <a:p>
            <a:pPr>
              <a:defRPr/>
            </a:pPr>
            <a:fld id="{AA3EDB0A-7FF9-4C70-8EEB-F5CF294276C6}" type="datetimeFigureOut">
              <a:rPr lang="de-AT" smtClean="0"/>
              <a:pPr>
                <a:defRPr/>
              </a:pPr>
              <a:t>02.06.2014</a:t>
            </a:fld>
            <a:endParaRPr lang="de-AT"/>
          </a:p>
        </p:txBody>
      </p:sp>
      <p:sp>
        <p:nvSpPr>
          <p:cNvPr id="8" name="Fußzeilenplatzhalter 7"/>
          <p:cNvSpPr>
            <a:spLocks noGrp="1"/>
          </p:cNvSpPr>
          <p:nvPr>
            <p:ph type="ftr" sz="quarter" idx="11"/>
          </p:nvPr>
        </p:nvSpPr>
        <p:spPr/>
        <p:txBody>
          <a:bodyPr/>
          <a:lstStyle>
            <a:extLst/>
          </a:lstStyle>
          <a:p>
            <a:pPr>
              <a:defRPr/>
            </a:pPr>
            <a:endParaRPr lang="de-AT"/>
          </a:p>
        </p:txBody>
      </p:sp>
      <p:sp>
        <p:nvSpPr>
          <p:cNvPr id="9" name="Foliennummernplatzhalter 8"/>
          <p:cNvSpPr>
            <a:spLocks noGrp="1"/>
          </p:cNvSpPr>
          <p:nvPr>
            <p:ph type="sldNum" sz="quarter" idx="12"/>
          </p:nvPr>
        </p:nvSpPr>
        <p:spPr/>
        <p:txBody>
          <a:bodyPr/>
          <a:lstStyle>
            <a:extLst/>
          </a:lstStyle>
          <a:p>
            <a:pPr>
              <a:defRPr/>
            </a:pPr>
            <a:fld id="{EABF0BB9-E4A4-4B74-BEA0-190A51A7557F}" type="slidenum">
              <a:rPr lang="de-AT" smtClean="0"/>
              <a:pPr>
                <a:defRPr/>
              </a:pPr>
              <a:t>‹Nr.›</a:t>
            </a:fld>
            <a:endParaRPr lang="de-AT"/>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bg>
      <p:bgRef idx="1002">
        <a:schemeClr val="bg1"/>
      </p:bgRef>
    </p:bg>
    <p:spTree>
      <p:nvGrpSpPr>
        <p:cNvPr id="1" name=""/>
        <p:cNvGrpSpPr/>
        <p:nvPr/>
      </p:nvGrpSpPr>
      <p:grpSpPr>
        <a:xfrm>
          <a:off x="0" y="0"/>
          <a:ext cx="0" cy="0"/>
          <a:chOff x="0" y="0"/>
          <a:chExt cx="0" cy="0"/>
        </a:xfrm>
      </p:grpSpPr>
      <p:sp>
        <p:nvSpPr>
          <p:cNvPr id="3" name="Datumsplatzhalter 2"/>
          <p:cNvSpPr>
            <a:spLocks noGrp="1"/>
          </p:cNvSpPr>
          <p:nvPr>
            <p:ph type="dt" sz="half" idx="10"/>
          </p:nvPr>
        </p:nvSpPr>
        <p:spPr/>
        <p:txBody>
          <a:bodyPr/>
          <a:lstStyle>
            <a:extLst/>
          </a:lstStyle>
          <a:p>
            <a:pPr>
              <a:defRPr/>
            </a:pPr>
            <a:fld id="{5782284A-BA20-4C38-9812-20E1A3D37F63}" type="datetimeFigureOut">
              <a:rPr lang="de-AT" smtClean="0"/>
              <a:pPr>
                <a:defRPr/>
              </a:pPr>
              <a:t>02.06.2014</a:t>
            </a:fld>
            <a:endParaRPr lang="de-AT"/>
          </a:p>
        </p:txBody>
      </p:sp>
      <p:sp>
        <p:nvSpPr>
          <p:cNvPr id="4" name="Fußzeilenplatzhalter 3"/>
          <p:cNvSpPr>
            <a:spLocks noGrp="1"/>
          </p:cNvSpPr>
          <p:nvPr>
            <p:ph type="ftr" sz="quarter" idx="11"/>
          </p:nvPr>
        </p:nvSpPr>
        <p:spPr/>
        <p:txBody>
          <a:bodyPr/>
          <a:lstStyle>
            <a:extLst/>
          </a:lstStyle>
          <a:p>
            <a:pPr>
              <a:defRPr/>
            </a:pPr>
            <a:endParaRPr lang="de-AT"/>
          </a:p>
        </p:txBody>
      </p:sp>
      <p:sp>
        <p:nvSpPr>
          <p:cNvPr id="5" name="Foliennummernplatzhalter 4"/>
          <p:cNvSpPr>
            <a:spLocks noGrp="1"/>
          </p:cNvSpPr>
          <p:nvPr>
            <p:ph type="sldNum" sz="quarter" idx="12"/>
          </p:nvPr>
        </p:nvSpPr>
        <p:spPr/>
        <p:txBody>
          <a:bodyPr/>
          <a:lstStyle>
            <a:extLst/>
          </a:lstStyle>
          <a:p>
            <a:pPr>
              <a:defRPr/>
            </a:pPr>
            <a:fld id="{5FC0DCB3-C99B-4226-9BC6-05D1DF4D1A1C}" type="slidenum">
              <a:rPr lang="de-AT" smtClean="0"/>
              <a:pPr>
                <a:defRPr/>
              </a:pPr>
              <a:t>‹Nr.›</a:t>
            </a:fld>
            <a:endParaRPr lang="de-AT"/>
          </a:p>
        </p:txBody>
      </p:sp>
      <p:sp>
        <p:nvSpPr>
          <p:cNvPr id="6" name="Titel 5"/>
          <p:cNvSpPr>
            <a:spLocks noGrp="1"/>
          </p:cNvSpPr>
          <p:nvPr>
            <p:ph type="title"/>
          </p:nvPr>
        </p:nvSpPr>
        <p:spPr/>
        <p:txBody>
          <a:bodyPr rtlCol="0"/>
          <a:lstStyle>
            <a:extLst/>
          </a:lstStyle>
          <a:p>
            <a:r>
              <a:rPr kumimoji="0" lang="de-DE" smtClean="0"/>
              <a:t>Titelmasterformat durch Klicken bearbeiten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extLst/>
          </a:lstStyle>
          <a:p>
            <a:pPr>
              <a:defRPr/>
            </a:pPr>
            <a:fld id="{2C24D14C-84F1-4E00-A608-86B62613B078}" type="datetimeFigureOut">
              <a:rPr lang="de-AT" smtClean="0"/>
              <a:pPr>
                <a:defRPr/>
              </a:pPr>
              <a:t>02.06.2014</a:t>
            </a:fld>
            <a:endParaRPr lang="de-AT"/>
          </a:p>
        </p:txBody>
      </p:sp>
      <p:sp>
        <p:nvSpPr>
          <p:cNvPr id="3" name="Fußzeilenplatzhalter 2"/>
          <p:cNvSpPr>
            <a:spLocks noGrp="1"/>
          </p:cNvSpPr>
          <p:nvPr>
            <p:ph type="ftr" sz="quarter" idx="11"/>
          </p:nvPr>
        </p:nvSpPr>
        <p:spPr/>
        <p:txBody>
          <a:bodyPr/>
          <a:lstStyle>
            <a:extLst/>
          </a:lstStyle>
          <a:p>
            <a:pPr>
              <a:defRPr/>
            </a:pPr>
            <a:endParaRPr lang="de-AT"/>
          </a:p>
        </p:txBody>
      </p:sp>
      <p:sp>
        <p:nvSpPr>
          <p:cNvPr id="4" name="Foliennummernplatzhalter 3"/>
          <p:cNvSpPr>
            <a:spLocks noGrp="1"/>
          </p:cNvSpPr>
          <p:nvPr>
            <p:ph type="sldNum" sz="quarter" idx="12"/>
          </p:nvPr>
        </p:nvSpPr>
        <p:spPr/>
        <p:txBody>
          <a:bodyPr/>
          <a:lstStyle>
            <a:extLst/>
          </a:lstStyle>
          <a:p>
            <a:pPr>
              <a:defRPr/>
            </a:pPr>
            <a:fld id="{C337ABDF-6B88-4223-A88D-2791A009FEE1}" type="slidenum">
              <a:rPr lang="de-AT" smtClean="0"/>
              <a:pPr>
                <a:defRPr/>
              </a:pPr>
              <a:t>‹Nr.›</a:t>
            </a:fld>
            <a:endParaRPr lang="de-A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de-DE" smtClean="0"/>
              <a:t>Textmasterformate durch Klicken bearbeiten</a:t>
            </a:r>
          </a:p>
        </p:txBody>
      </p:sp>
      <p:sp>
        <p:nvSpPr>
          <p:cNvPr id="4" name="Inhaltsplatzhalt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a:xfrm>
            <a:off x="6727032" y="6407944"/>
            <a:ext cx="1920240" cy="365760"/>
          </a:xfrm>
        </p:spPr>
        <p:txBody>
          <a:bodyPr/>
          <a:lstStyle>
            <a:extLst/>
          </a:lstStyle>
          <a:p>
            <a:pPr>
              <a:defRPr/>
            </a:pPr>
            <a:fld id="{C76BA563-0347-49BE-97F6-5ADBC68C62DF}" type="datetimeFigureOut">
              <a:rPr lang="de-AT" smtClean="0"/>
              <a:pPr>
                <a:defRPr/>
              </a:pPr>
              <a:t>02.06.2014</a:t>
            </a:fld>
            <a:endParaRPr lang="de-AT"/>
          </a:p>
        </p:txBody>
      </p:sp>
      <p:sp>
        <p:nvSpPr>
          <p:cNvPr id="6" name="Fußzeilenplatzhalter 5"/>
          <p:cNvSpPr>
            <a:spLocks noGrp="1"/>
          </p:cNvSpPr>
          <p:nvPr>
            <p:ph type="ftr" sz="quarter" idx="11"/>
          </p:nvPr>
        </p:nvSpPr>
        <p:spPr/>
        <p:txBody>
          <a:bodyPr/>
          <a:lstStyle>
            <a:extLst/>
          </a:lstStyle>
          <a:p>
            <a:pPr>
              <a:defRPr/>
            </a:pPr>
            <a:endParaRPr lang="de-AT"/>
          </a:p>
        </p:txBody>
      </p:sp>
      <p:sp>
        <p:nvSpPr>
          <p:cNvPr id="7" name="Foliennummernplatzhalter 6"/>
          <p:cNvSpPr>
            <a:spLocks noGrp="1"/>
          </p:cNvSpPr>
          <p:nvPr>
            <p:ph type="sldNum" sz="quarter" idx="12"/>
          </p:nvPr>
        </p:nvSpPr>
        <p:spPr/>
        <p:txBody>
          <a:bodyPr/>
          <a:lstStyle>
            <a:extLst/>
          </a:lstStyle>
          <a:p>
            <a:pPr>
              <a:defRPr/>
            </a:pPr>
            <a:fld id="{0C068B53-0533-4DC7-AE28-416EF9A2E8A5}" type="slidenum">
              <a:rPr lang="de-AT" smtClean="0"/>
              <a:pPr>
                <a:defRPr/>
              </a:pPr>
              <a:t>‹Nr.›</a:t>
            </a:fld>
            <a:endParaRPr lang="de-A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bg>
      <p:bgRef idx="1002">
        <a:schemeClr val="bg1"/>
      </p:bgRef>
    </p:bg>
    <p:spTree>
      <p:nvGrpSpPr>
        <p:cNvPr id="1" name=""/>
        <p:cNvGrpSpPr/>
        <p:nvPr/>
      </p:nvGrpSpPr>
      <p:grpSpPr>
        <a:xfrm>
          <a:off x="0" y="0"/>
          <a:ext cx="0" cy="0"/>
          <a:chOff x="0" y="0"/>
          <a:chExt cx="0" cy="0"/>
        </a:xfrm>
      </p:grpSpPr>
      <p:sp>
        <p:nvSpPr>
          <p:cNvPr id="4" name="Textplatzhalt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de-DE" smtClean="0"/>
              <a:t>Textmasterformate durch Klicken bearbeiten</a:t>
            </a:r>
          </a:p>
        </p:txBody>
      </p:sp>
      <p:sp>
        <p:nvSpPr>
          <p:cNvPr id="3" name="Bildplatzhalt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de-DE" smtClean="0"/>
              <a:t>Bild durch Klicken auf Symbol hinzufügen</a:t>
            </a:r>
            <a:endParaRPr kumimoji="0" lang="en-US" dirty="0"/>
          </a:p>
        </p:txBody>
      </p:sp>
      <p:sp>
        <p:nvSpPr>
          <p:cNvPr id="5" name="Datumsplatzhalter 4"/>
          <p:cNvSpPr>
            <a:spLocks noGrp="1"/>
          </p:cNvSpPr>
          <p:nvPr>
            <p:ph type="dt" sz="half" idx="10"/>
          </p:nvPr>
        </p:nvSpPr>
        <p:spPr/>
        <p:txBody>
          <a:bodyPr/>
          <a:lstStyle>
            <a:lvl1pPr>
              <a:defRPr>
                <a:solidFill>
                  <a:schemeClr val="tx1"/>
                </a:solidFill>
              </a:defRPr>
            </a:lvl1pPr>
            <a:extLst/>
          </a:lstStyle>
          <a:p>
            <a:pPr>
              <a:defRPr/>
            </a:pPr>
            <a:fld id="{CBBCF6B9-1EC8-4D42-BE3E-8747E0BAA2F2}" type="datetimeFigureOut">
              <a:rPr lang="de-AT" smtClean="0"/>
              <a:pPr>
                <a:defRPr/>
              </a:pPr>
              <a:t>02.06.2014</a:t>
            </a:fld>
            <a:endParaRPr lang="de-AT"/>
          </a:p>
        </p:txBody>
      </p:sp>
      <p:sp>
        <p:nvSpPr>
          <p:cNvPr id="6" name="Fußzeilenplatzhalt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de-AT"/>
          </a:p>
        </p:txBody>
      </p:sp>
      <p:sp>
        <p:nvSpPr>
          <p:cNvPr id="7" name="Foliennummernplatzhalter 6"/>
          <p:cNvSpPr>
            <a:spLocks noGrp="1"/>
          </p:cNvSpPr>
          <p:nvPr>
            <p:ph type="sldNum" sz="quarter" idx="12"/>
          </p:nvPr>
        </p:nvSpPr>
        <p:spPr/>
        <p:txBody>
          <a:bodyPr/>
          <a:lstStyle>
            <a:lvl1pPr>
              <a:defRPr>
                <a:solidFill>
                  <a:schemeClr val="tx1"/>
                </a:solidFill>
              </a:defRPr>
            </a:lvl1pPr>
            <a:extLst/>
          </a:lstStyle>
          <a:p>
            <a:pPr>
              <a:defRPr/>
            </a:pPr>
            <a:fld id="{F67A2E69-483E-458D-B397-013B15E00EE7}" type="slidenum">
              <a:rPr lang="de-AT" smtClean="0"/>
              <a:pPr>
                <a:defRPr/>
              </a:pPr>
              <a:t>‹Nr.›</a:t>
            </a:fld>
            <a:endParaRPr lang="de-AT"/>
          </a:p>
        </p:txBody>
      </p:sp>
      <p:sp>
        <p:nvSpPr>
          <p:cNvPr id="2" name="Titel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de-DE" smtClean="0"/>
              <a:t>Titelmasterformat durch Klicken bearbeiten</a:t>
            </a:r>
            <a:endParaRPr kumimoji="0" lang="en-US"/>
          </a:p>
        </p:txBody>
      </p:sp>
      <p:sp>
        <p:nvSpPr>
          <p:cNvPr id="8" name="Freihand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ihand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echtwinkliges Dreieck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Gerade Verbindung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Eingekerbter Richtungspfeil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Eingekerbter Richtungspfeil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ihand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ihand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echtwinkliges Dreieck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Gerade Verbindung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elplatzhalt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de-DE" smtClean="0"/>
              <a:t>Titelmasterformat durch Klicken bearbeiten</a:t>
            </a:r>
            <a:endParaRPr kumimoji="0" lang="en-US"/>
          </a:p>
        </p:txBody>
      </p:sp>
      <p:sp>
        <p:nvSpPr>
          <p:cNvPr id="30" name="Textplatzhalt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de-DE" smtClean="0"/>
              <a:t>Textmasterformate durch Klicken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10" name="Datumsplatzhalt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fld id="{093AEBE6-86FB-4E83-856F-B060E8FD1C0E}" type="datetimeFigureOut">
              <a:rPr lang="de-AT" smtClean="0"/>
              <a:pPr>
                <a:defRPr/>
              </a:pPr>
              <a:t>02.06.2014</a:t>
            </a:fld>
            <a:endParaRPr lang="de-AT"/>
          </a:p>
        </p:txBody>
      </p:sp>
      <p:sp>
        <p:nvSpPr>
          <p:cNvPr id="22" name="Fußzeilenplatzhalt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de-AT"/>
          </a:p>
        </p:txBody>
      </p:sp>
      <p:sp>
        <p:nvSpPr>
          <p:cNvPr id="18" name="Foliennummernplatzhalt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F06F689D-824A-47A3-AF82-8B9A1A83791B}" type="slidenum">
              <a:rPr lang="de-AT" smtClean="0"/>
              <a:pPr>
                <a:defRPr/>
              </a:pPr>
              <a:t>‹Nr.›</a:t>
            </a:fld>
            <a:endParaRPr lang="de-AT"/>
          </a:p>
        </p:txBody>
      </p:sp>
    </p:spTree>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13" r:id="rId6"/>
    <p:sldLayoutId id="2147483814" r:id="rId7"/>
    <p:sldLayoutId id="2147483815" r:id="rId8"/>
    <p:sldLayoutId id="2147483816" r:id="rId9"/>
    <p:sldLayoutId id="2147483817" r:id="rId10"/>
    <p:sldLayoutId id="2147483818"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pPr eaLnBrk="1" fontAlgn="auto" hangingPunct="1">
              <a:spcAft>
                <a:spcPts val="0"/>
              </a:spcAft>
              <a:defRPr/>
            </a:pPr>
            <a:r>
              <a:rPr lang="de-AT" dirty="0" smtClean="0"/>
              <a:t>Impfreaktionen</a:t>
            </a:r>
            <a:br>
              <a:rPr lang="de-AT" dirty="0" smtClean="0"/>
            </a:br>
            <a:r>
              <a:rPr lang="de-AT" dirty="0" smtClean="0"/>
              <a:t>Impfnebenwirkungen</a:t>
            </a:r>
            <a:br>
              <a:rPr lang="de-AT" dirty="0" smtClean="0"/>
            </a:br>
            <a:r>
              <a:rPr lang="de-AT" dirty="0" smtClean="0"/>
              <a:t>„Impfschäden“</a:t>
            </a:r>
            <a:endParaRPr lang="de-AT" dirty="0"/>
          </a:p>
        </p:txBody>
      </p:sp>
      <p:sp>
        <p:nvSpPr>
          <p:cNvPr id="14338" name="Untertitel 2"/>
          <p:cNvSpPr>
            <a:spLocks noGrp="1"/>
          </p:cNvSpPr>
          <p:nvPr>
            <p:ph type="subTitle" idx="1"/>
          </p:nvPr>
        </p:nvSpPr>
        <p:spPr/>
        <p:txBody>
          <a:bodyPr>
            <a:normAutofit lnSpcReduction="10000"/>
          </a:bodyPr>
          <a:lstStyle/>
          <a:p>
            <a:pPr marR="0" eaLnBrk="1" hangingPunct="1"/>
            <a:r>
              <a:rPr lang="de-AT" sz="2400" dirty="0" err="1" smtClean="0"/>
              <a:t>Doz</a:t>
            </a:r>
            <a:r>
              <a:rPr lang="de-AT" sz="2400" dirty="0" smtClean="0"/>
              <a:t>. Dr. Ursula </a:t>
            </a:r>
            <a:r>
              <a:rPr lang="de-AT" sz="2400" dirty="0" err="1" smtClean="0"/>
              <a:t>Hollenstein</a:t>
            </a:r>
            <a:endParaRPr lang="de-AT" sz="2400" dirty="0" smtClean="0"/>
          </a:p>
          <a:p>
            <a:pPr marR="0" eaLnBrk="1" hangingPunct="1"/>
            <a:r>
              <a:rPr lang="de-AT" sz="2400" dirty="0" smtClean="0"/>
              <a:t>FÄ für Infektionen und Tropenmedizin</a:t>
            </a:r>
          </a:p>
          <a:p>
            <a:pPr marR="0" eaLnBrk="1" hangingPunct="1"/>
            <a:r>
              <a:rPr lang="de-AT" sz="2400" dirty="0" err="1" smtClean="0"/>
              <a:t>Traveldoc</a:t>
            </a:r>
            <a:r>
              <a:rPr lang="de-AT" sz="2400" dirty="0" smtClean="0"/>
              <a:t>, Wien</a:t>
            </a:r>
          </a:p>
        </p:txBody>
      </p:sp>
      <p:pic>
        <p:nvPicPr>
          <p:cNvPr id="14339" name="Picture 2" descr="http://www.buzzle.com/img/articleImages/551645-5065-31.jpg"/>
          <p:cNvPicPr>
            <a:picLocks noChangeAspect="1" noChangeArrowheads="1"/>
          </p:cNvPicPr>
          <p:nvPr/>
        </p:nvPicPr>
        <p:blipFill>
          <a:blip r:embed="rId2" cstate="print"/>
          <a:srcRect/>
          <a:stretch>
            <a:fillRect/>
          </a:stretch>
        </p:blipFill>
        <p:spPr bwMode="auto">
          <a:xfrm>
            <a:off x="0" y="0"/>
            <a:ext cx="2114550" cy="3181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platzhalter 2"/>
          <p:cNvSpPr>
            <a:spLocks noGrp="1"/>
          </p:cNvSpPr>
          <p:nvPr>
            <p:ph idx="1"/>
          </p:nvPr>
        </p:nvSpPr>
        <p:spPr/>
        <p:txBody>
          <a:bodyPr>
            <a:normAutofit/>
          </a:bodyPr>
          <a:lstStyle/>
          <a:p>
            <a:pPr eaLnBrk="1" hangingPunct="1"/>
            <a:r>
              <a:rPr lang="de-AT" dirty="0" smtClean="0"/>
              <a:t>Allergische Reaktionen</a:t>
            </a:r>
          </a:p>
          <a:p>
            <a:pPr eaLnBrk="1" hangingPunct="1"/>
            <a:r>
              <a:rPr lang="de-AT" dirty="0" smtClean="0"/>
              <a:t>Funktionelle Kreislaufstörungen</a:t>
            </a:r>
          </a:p>
          <a:p>
            <a:pPr eaLnBrk="1" hangingPunct="1"/>
            <a:r>
              <a:rPr lang="de-AT" dirty="0" smtClean="0"/>
              <a:t>Allgemeine systemische Reaktionen</a:t>
            </a:r>
          </a:p>
        </p:txBody>
      </p:sp>
      <p:sp>
        <p:nvSpPr>
          <p:cNvPr id="2" name="Titel 1"/>
          <p:cNvSpPr>
            <a:spLocks noGrp="1"/>
          </p:cNvSpPr>
          <p:nvPr>
            <p:ph type="title"/>
          </p:nvPr>
        </p:nvSpPr>
        <p:spPr/>
        <p:txBody>
          <a:bodyPr/>
          <a:lstStyle/>
          <a:p>
            <a:pPr eaLnBrk="1" hangingPunct="1">
              <a:defRPr/>
            </a:pPr>
            <a:r>
              <a:rPr lang="de-AT" smtClean="0">
                <a:ln>
                  <a:noFill/>
                </a:ln>
                <a:solidFill>
                  <a:srgbClr val="4CE4AD"/>
                </a:solidFill>
                <a:effectLst>
                  <a:outerShdw blurRad="38100" dist="38100" dir="2700000" algn="tl">
                    <a:srgbClr val="FFFFFF"/>
                  </a:outerShdw>
                </a:effectLst>
              </a:rPr>
              <a:t>Systemische Reaktionen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1026" name="Picture 2" descr="http://1.bp.blogspot.com/-cllNv6i5QqM/T1UoN5UmTDI/AAAAAAAAAH0/soForvbkWI8/s320/fainting%2Bwoman.jpg"/>
          <p:cNvPicPr>
            <a:picLocks noChangeAspect="1" noChangeArrowheads="1"/>
          </p:cNvPicPr>
          <p:nvPr/>
        </p:nvPicPr>
        <p:blipFill>
          <a:blip r:embed="rId2" cstate="print"/>
          <a:srcRect/>
          <a:stretch>
            <a:fillRect/>
          </a:stretch>
        </p:blipFill>
        <p:spPr bwMode="auto">
          <a:xfrm>
            <a:off x="-1" y="260648"/>
            <a:ext cx="9144000" cy="6343649"/>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p:cNvSpPr>
          <p:nvPr>
            <p:ph idx="1"/>
          </p:nvPr>
        </p:nvSpPr>
        <p:spPr/>
        <p:txBody>
          <a:bodyPr>
            <a:normAutofit/>
          </a:bodyPr>
          <a:lstStyle/>
          <a:p>
            <a:pPr eaLnBrk="1" hangingPunct="1"/>
            <a:r>
              <a:rPr lang="de-AT" sz="2200" dirty="0" smtClean="0"/>
              <a:t>Fieber</a:t>
            </a:r>
          </a:p>
          <a:p>
            <a:r>
              <a:rPr lang="de-AT" sz="2400" dirty="0" smtClean="0"/>
              <a:t>Kopf- und Gliederschmerzen,</a:t>
            </a:r>
          </a:p>
          <a:p>
            <a:r>
              <a:rPr lang="de-AT" sz="2400" dirty="0" smtClean="0"/>
              <a:t>Mattigkeit, Unwohlsein</a:t>
            </a:r>
          </a:p>
          <a:p>
            <a:r>
              <a:rPr lang="de-AT" sz="2400" dirty="0" smtClean="0"/>
              <a:t>Übelkeit</a:t>
            </a:r>
          </a:p>
          <a:p>
            <a:r>
              <a:rPr lang="de-AT" sz="2400" dirty="0" smtClean="0"/>
              <a:t>Schwellung der regionalen Lymphknoten </a:t>
            </a:r>
          </a:p>
          <a:p>
            <a:r>
              <a:rPr lang="de-AT" sz="2400" dirty="0" smtClean="0"/>
              <a:t>„Impfkrankheit“ bei Lebendimpfstoffen</a:t>
            </a:r>
          </a:p>
          <a:p>
            <a:pPr lvl="1"/>
            <a:r>
              <a:rPr lang="de-AT" sz="2000" dirty="0" smtClean="0"/>
              <a:t>Leichte Schwellung der Ohrspeicheldrüse (Mumps)</a:t>
            </a:r>
          </a:p>
          <a:p>
            <a:pPr lvl="1"/>
            <a:r>
              <a:rPr lang="de-AT" sz="2000" dirty="0" smtClean="0"/>
              <a:t>Masern- oder Windpocken-artiger Hautausschlag</a:t>
            </a:r>
          </a:p>
          <a:p>
            <a:pPr lvl="1"/>
            <a:r>
              <a:rPr lang="de-AT" sz="2000" dirty="0" smtClean="0"/>
              <a:t>Kurzzeitige Gelenksschmerzen (Röteln)</a:t>
            </a:r>
          </a:p>
          <a:p>
            <a:pPr lvl="1"/>
            <a:endParaRPr lang="de-AT" sz="2000" dirty="0" smtClean="0"/>
          </a:p>
        </p:txBody>
      </p:sp>
      <p:sp>
        <p:nvSpPr>
          <p:cNvPr id="37889" name="Rectangle 2"/>
          <p:cNvSpPr>
            <a:spLocks noGrp="1"/>
          </p:cNvSpPr>
          <p:nvPr>
            <p:ph type="title"/>
          </p:nvPr>
        </p:nvSpPr>
        <p:spPr/>
        <p:txBody>
          <a:bodyPr/>
          <a:lstStyle/>
          <a:p>
            <a:pPr eaLnBrk="1" hangingPunct="1"/>
            <a:r>
              <a:rPr lang="de-AT" sz="3200" dirty="0" smtClean="0"/>
              <a:t>Systemische Reaktionen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platzhalter 2"/>
          <p:cNvSpPr>
            <a:spLocks noGrp="1"/>
          </p:cNvSpPr>
          <p:nvPr>
            <p:ph idx="1"/>
          </p:nvPr>
        </p:nvSpPr>
        <p:spPr/>
        <p:txBody>
          <a:bodyPr lIns="45720" rIns="45720"/>
          <a:lstStyle/>
          <a:p>
            <a:pPr marL="365125" indent="-273050"/>
            <a:r>
              <a:rPr lang="de-AT" sz="2800" dirty="0" smtClean="0"/>
              <a:t>Fieberkrämpfe</a:t>
            </a:r>
          </a:p>
          <a:p>
            <a:pPr marL="365125" indent="-273050"/>
            <a:r>
              <a:rPr lang="de-AT" sz="2800" dirty="0" smtClean="0"/>
              <a:t>Krampfanfälle</a:t>
            </a:r>
          </a:p>
        </p:txBody>
      </p:sp>
      <p:sp>
        <p:nvSpPr>
          <p:cNvPr id="2" name="Titel 1"/>
          <p:cNvSpPr>
            <a:spLocks noGrp="1"/>
          </p:cNvSpPr>
          <p:nvPr>
            <p:ph type="title"/>
          </p:nvPr>
        </p:nvSpPr>
        <p:spPr/>
        <p:txBody>
          <a:bodyPr tIns="0">
            <a:normAutofit fontScale="90000"/>
          </a:bodyPr>
          <a:lstStyle/>
          <a:p>
            <a:pPr eaLnBrk="1" hangingPunct="1">
              <a:defRPr/>
            </a:pPr>
            <a:r>
              <a:rPr lang="de-AT" sz="4600" b="1" smtClean="0">
                <a:solidFill>
                  <a:srgbClr val="4CE4AD"/>
                </a:solidFill>
                <a:effectLst>
                  <a:outerShdw blurRad="38100" dist="38100" dir="2700000" algn="tl">
                    <a:srgbClr val="FFFFFF"/>
                  </a:outerShdw>
                </a:effectLst>
              </a:rPr>
              <a:t>Spezielle pädiatrische Probleme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p:cNvSpPr>
          <p:nvPr>
            <p:ph idx="1"/>
          </p:nvPr>
        </p:nvSpPr>
        <p:spPr/>
        <p:txBody>
          <a:bodyPr>
            <a:normAutofit lnSpcReduction="10000"/>
          </a:bodyPr>
          <a:lstStyle/>
          <a:p>
            <a:pPr eaLnBrk="1" hangingPunct="1"/>
            <a:r>
              <a:rPr lang="de-AT" dirty="0" smtClean="0"/>
              <a:t>Leichtes Fieber bei Kindern häufig bis sehr häufig</a:t>
            </a:r>
          </a:p>
          <a:p>
            <a:pPr marL="742950" lvl="1" indent="-285750" eaLnBrk="1" hangingPunct="1"/>
            <a:r>
              <a:rPr lang="de-AT" dirty="0" smtClean="0"/>
              <a:t>Bei Totimpfstoffen meist 1-2 Tage nach Impfung</a:t>
            </a:r>
          </a:p>
          <a:p>
            <a:pPr marL="742950" lvl="1" indent="-285750" eaLnBrk="1" hangingPunct="1"/>
            <a:r>
              <a:rPr lang="de-AT" dirty="0" smtClean="0"/>
              <a:t>Bei Lebendimpfstoffen 4-10 Tage nach Impfung</a:t>
            </a:r>
          </a:p>
          <a:p>
            <a:pPr eaLnBrk="1" hangingPunct="1"/>
            <a:r>
              <a:rPr lang="de-AT" dirty="0" smtClean="0"/>
              <a:t>Gelegentlich hohes Fieber (&gt;39,5°) +/- Fieberkrämpfe bei den modernen Kombinationsimpfstoffen</a:t>
            </a:r>
          </a:p>
          <a:p>
            <a:pPr eaLnBrk="1" hangingPunct="1"/>
            <a:r>
              <a:rPr lang="de-AT" dirty="0" smtClean="0"/>
              <a:t>Wiederholungsrisiko etwa 30%</a:t>
            </a:r>
          </a:p>
          <a:p>
            <a:pPr eaLnBrk="1" hangingPunct="1"/>
            <a:r>
              <a:rPr lang="de-AT" dirty="0" smtClean="0"/>
              <a:t>Bleibende Schäden sind nicht belegt</a:t>
            </a:r>
          </a:p>
          <a:p>
            <a:pPr eaLnBrk="1" hangingPunct="1"/>
            <a:r>
              <a:rPr lang="de-AT" dirty="0" smtClean="0"/>
              <a:t>Risiko, später ein Krampfleiden zu entwickeln, ist nicht erhöht!</a:t>
            </a:r>
          </a:p>
        </p:txBody>
      </p:sp>
      <p:sp>
        <p:nvSpPr>
          <p:cNvPr id="44033" name="Rectangle 2"/>
          <p:cNvSpPr>
            <a:spLocks noGrp="1"/>
          </p:cNvSpPr>
          <p:nvPr>
            <p:ph type="title"/>
          </p:nvPr>
        </p:nvSpPr>
        <p:spPr/>
        <p:txBody>
          <a:bodyPr/>
          <a:lstStyle/>
          <a:p>
            <a:pPr eaLnBrk="1" hangingPunct="1"/>
            <a:r>
              <a:rPr lang="de-AT" sz="3200" smtClean="0"/>
              <a:t>Fieber und Fieberkrämpfe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p:cNvSpPr>
          <p:nvPr>
            <p:ph idx="1"/>
          </p:nvPr>
        </p:nvSpPr>
        <p:spPr/>
        <p:txBody>
          <a:bodyPr>
            <a:normAutofit/>
          </a:bodyPr>
          <a:lstStyle/>
          <a:p>
            <a:pPr eaLnBrk="1" hangingPunct="1"/>
            <a:r>
              <a:rPr lang="de-AT" dirty="0" smtClean="0"/>
              <a:t>4% aller Kinder unter 6 Jahren erleiden eine spontanen Krampfanfall (unabhängig von Impfung)</a:t>
            </a:r>
          </a:p>
          <a:p>
            <a:pPr marL="742950" lvl="1" indent="-285750" eaLnBrk="1" hangingPunct="1"/>
            <a:r>
              <a:rPr lang="de-AT" dirty="0" smtClean="0"/>
              <a:t>20% davon im ersten</a:t>
            </a:r>
          </a:p>
          <a:p>
            <a:pPr marL="742950" lvl="1" indent="-285750" eaLnBrk="1" hangingPunct="1"/>
            <a:r>
              <a:rPr lang="de-AT" dirty="0" smtClean="0"/>
              <a:t>50% davon im zweiten Lebensjahr</a:t>
            </a:r>
          </a:p>
          <a:p>
            <a:pPr marL="742950" lvl="1" indent="-285750" eaLnBrk="1" hangingPunct="1"/>
            <a:r>
              <a:rPr lang="de-AT" dirty="0" smtClean="0">
                <a:sym typeface="Wingdings" pitchFamily="2" charset="2"/>
              </a:rPr>
              <a:t> zeitliches Zusammentreffen Anfall – Impfung relativ wahrscheinlich</a:t>
            </a:r>
            <a:endParaRPr lang="de-AT" dirty="0" smtClean="0"/>
          </a:p>
          <a:p>
            <a:pPr eaLnBrk="1" hangingPunct="1"/>
            <a:r>
              <a:rPr lang="de-AT" dirty="0" smtClean="0"/>
              <a:t>Müssen immer abgeklärt werden</a:t>
            </a:r>
          </a:p>
        </p:txBody>
      </p:sp>
      <p:sp>
        <p:nvSpPr>
          <p:cNvPr id="45057" name="Rectangle 2"/>
          <p:cNvSpPr>
            <a:spLocks noGrp="1"/>
          </p:cNvSpPr>
          <p:nvPr>
            <p:ph type="title"/>
          </p:nvPr>
        </p:nvSpPr>
        <p:spPr/>
        <p:txBody>
          <a:bodyPr/>
          <a:lstStyle/>
          <a:p>
            <a:pPr eaLnBrk="1" hangingPunct="1"/>
            <a:r>
              <a:rPr lang="de-AT" sz="3200" smtClean="0"/>
              <a:t>Krampfanfälle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Textplatzhalter 2"/>
          <p:cNvSpPr>
            <a:spLocks noGrp="1"/>
          </p:cNvSpPr>
          <p:nvPr>
            <p:ph idx="1"/>
          </p:nvPr>
        </p:nvSpPr>
        <p:spPr/>
        <p:txBody>
          <a:bodyPr lIns="45720" rIns="45720">
            <a:normAutofit/>
          </a:bodyPr>
          <a:lstStyle/>
          <a:p>
            <a:pPr marL="365125" indent="-273050"/>
            <a:r>
              <a:rPr lang="de-AT" sz="2800" dirty="0" smtClean="0"/>
              <a:t>Encephalitis, Meningitis</a:t>
            </a:r>
          </a:p>
          <a:p>
            <a:pPr marL="365125" indent="-273050"/>
            <a:r>
              <a:rPr lang="de-AT" sz="2800" dirty="0" err="1" smtClean="0"/>
              <a:t>Guillain-Barré</a:t>
            </a:r>
            <a:r>
              <a:rPr lang="de-AT" sz="2800" dirty="0" smtClean="0"/>
              <a:t> Syndrom</a:t>
            </a:r>
          </a:p>
        </p:txBody>
      </p:sp>
      <p:sp>
        <p:nvSpPr>
          <p:cNvPr id="2" name="Titel 1"/>
          <p:cNvSpPr>
            <a:spLocks noGrp="1"/>
          </p:cNvSpPr>
          <p:nvPr>
            <p:ph type="title"/>
          </p:nvPr>
        </p:nvSpPr>
        <p:spPr/>
        <p:txBody>
          <a:bodyPr tIns="0">
            <a:normAutofit fontScale="90000"/>
          </a:bodyPr>
          <a:lstStyle/>
          <a:p>
            <a:pPr eaLnBrk="1" hangingPunct="1"/>
            <a:r>
              <a:rPr lang="de-AT" sz="4600" b="1" smtClean="0">
                <a:solidFill>
                  <a:srgbClr val="4CE4AD"/>
                </a:solidFill>
                <a:effectLst>
                  <a:outerShdw blurRad="38100" dist="38100" dir="2700000" algn="tl">
                    <a:srgbClr val="FFFFFF"/>
                  </a:outerShdw>
                </a:effectLst>
              </a:rPr>
              <a:t>Neurologische Komplikationen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p:cNvSpPr>
          <p:nvPr>
            <p:ph idx="1"/>
          </p:nvPr>
        </p:nvSpPr>
        <p:spPr/>
        <p:txBody>
          <a:bodyPr>
            <a:normAutofit/>
          </a:bodyPr>
          <a:lstStyle/>
          <a:p>
            <a:pPr marL="92075" indent="0" eaLnBrk="1" hangingPunct="1">
              <a:buNone/>
            </a:pPr>
            <a:r>
              <a:rPr lang="de-AT" dirty="0" smtClean="0"/>
              <a:t>Müssen immer abgeklärt werden, da infektiöse Ursache viel wahrscheinlicher als Impfkomplikation!</a:t>
            </a:r>
          </a:p>
          <a:p>
            <a:pPr eaLnBrk="1" hangingPunct="1"/>
            <a:r>
              <a:rPr lang="de-AT" dirty="0" smtClean="0"/>
              <a:t>Enzephalitis bei Maserninfektion: 1/1000 bis 1/2000</a:t>
            </a:r>
          </a:p>
          <a:p>
            <a:pPr eaLnBrk="1" hangingPunct="1"/>
            <a:r>
              <a:rPr lang="de-AT" dirty="0" smtClean="0"/>
              <a:t>Enzephalitis nach Masernimpfung: &lt;1/1 </a:t>
            </a:r>
            <a:r>
              <a:rPr lang="de-AT" dirty="0" err="1" smtClean="0"/>
              <a:t>Mio</a:t>
            </a:r>
            <a:endParaRPr lang="de-AT" dirty="0" smtClean="0"/>
          </a:p>
          <a:p>
            <a:pPr eaLnBrk="1" hangingPunct="1"/>
            <a:r>
              <a:rPr lang="de-AT" dirty="0" smtClean="0"/>
              <a:t>Meningitis nach Mumpsinfektion: 1/10</a:t>
            </a:r>
          </a:p>
          <a:p>
            <a:pPr eaLnBrk="1" hangingPunct="1"/>
            <a:r>
              <a:rPr lang="de-AT" dirty="0" smtClean="0"/>
              <a:t>Meningitis nach Mumpsimpfung:</a:t>
            </a:r>
          </a:p>
          <a:p>
            <a:pPr marL="742950" lvl="1" indent="-285750" eaLnBrk="1" hangingPunct="1"/>
            <a:r>
              <a:rPr lang="de-AT" dirty="0" smtClean="0"/>
              <a:t>Mit altem Impfstamm ~1/6000</a:t>
            </a:r>
          </a:p>
          <a:p>
            <a:pPr marL="742950" lvl="1" indent="-285750" eaLnBrk="1" hangingPunct="1"/>
            <a:r>
              <a:rPr lang="de-AT" dirty="0" smtClean="0"/>
              <a:t>Mit neuem Impfstamm nur mehr Einzelberichte</a:t>
            </a:r>
          </a:p>
        </p:txBody>
      </p:sp>
      <p:sp>
        <p:nvSpPr>
          <p:cNvPr id="50178" name="Rectangle 2"/>
          <p:cNvSpPr>
            <a:spLocks noGrp="1"/>
          </p:cNvSpPr>
          <p:nvPr>
            <p:ph type="title"/>
          </p:nvPr>
        </p:nvSpPr>
        <p:spPr/>
        <p:txBody>
          <a:bodyPr/>
          <a:lstStyle/>
          <a:p>
            <a:pPr eaLnBrk="1" hangingPunct="1"/>
            <a:r>
              <a:rPr lang="de-AT" sz="3200" dirty="0" smtClean="0"/>
              <a:t>Enzephalitis, Myelitis, Meningitis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p:cNvSpPr>
          <p:nvPr>
            <p:ph idx="1"/>
          </p:nvPr>
        </p:nvSpPr>
        <p:spPr/>
        <p:txBody>
          <a:bodyPr>
            <a:normAutofit lnSpcReduction="10000"/>
          </a:bodyPr>
          <a:lstStyle/>
          <a:p>
            <a:pPr eaLnBrk="1" hangingPunct="1"/>
            <a:r>
              <a:rPr lang="de-AT" dirty="0" smtClean="0"/>
              <a:t>Nerven/Nervenwurzelentzündung</a:t>
            </a:r>
          </a:p>
          <a:p>
            <a:pPr eaLnBrk="1" hangingPunct="1"/>
            <a:r>
              <a:rPr lang="de-AT" dirty="0" smtClean="0"/>
              <a:t>aufsteigende Lähmungen</a:t>
            </a:r>
          </a:p>
          <a:p>
            <a:pPr eaLnBrk="1" hangingPunct="1"/>
            <a:r>
              <a:rPr lang="de-AT" dirty="0" smtClean="0"/>
              <a:t>Ausprägung sehr variabel: von kaum merkbaren Schwächen bis zu ausgeprägten Lähmungen großer Körperpartien</a:t>
            </a:r>
          </a:p>
          <a:p>
            <a:pPr eaLnBrk="1" hangingPunct="1"/>
            <a:r>
              <a:rPr lang="de-AT" dirty="0" smtClean="0"/>
              <a:t>Gefahr: Lähmung der Atemmuskulatur</a:t>
            </a:r>
          </a:p>
          <a:p>
            <a:pPr eaLnBrk="1" hangingPunct="1"/>
            <a:r>
              <a:rPr lang="de-AT" dirty="0" smtClean="0"/>
              <a:t>Ursache unklar, Autoimmunprozesse vermutet</a:t>
            </a:r>
          </a:p>
          <a:p>
            <a:pPr eaLnBrk="1" hangingPunct="1"/>
            <a:r>
              <a:rPr lang="de-AT" dirty="0" smtClean="0"/>
              <a:t>Auslöser oft Infektionen des Respirations- oder GI-Traktes (</a:t>
            </a:r>
            <a:r>
              <a:rPr lang="de-AT" dirty="0" err="1" smtClean="0"/>
              <a:t>Campylobacter</a:t>
            </a:r>
            <a:r>
              <a:rPr lang="de-AT" dirty="0" smtClean="0"/>
              <a:t>, CMV, EBV, </a:t>
            </a:r>
            <a:r>
              <a:rPr lang="de-AT" dirty="0" err="1" smtClean="0"/>
              <a:t>Varicellen</a:t>
            </a:r>
            <a:r>
              <a:rPr lang="de-AT" dirty="0" smtClean="0"/>
              <a:t>)</a:t>
            </a:r>
          </a:p>
        </p:txBody>
      </p:sp>
      <p:sp>
        <p:nvSpPr>
          <p:cNvPr id="51202" name="Rectangle 2"/>
          <p:cNvSpPr>
            <a:spLocks noGrp="1"/>
          </p:cNvSpPr>
          <p:nvPr>
            <p:ph type="title"/>
          </p:nvPr>
        </p:nvSpPr>
        <p:spPr/>
        <p:txBody>
          <a:bodyPr/>
          <a:lstStyle/>
          <a:p>
            <a:pPr eaLnBrk="1" hangingPunct="1"/>
            <a:r>
              <a:rPr lang="de-AT" sz="3200" dirty="0" err="1" smtClean="0"/>
              <a:t>Guillain-Barré</a:t>
            </a:r>
            <a:r>
              <a:rPr lang="de-AT" sz="3200" dirty="0" smtClean="0"/>
              <a:t> Syndrom</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3"/>
          <p:cNvSpPr>
            <a:spLocks noGrp="1"/>
          </p:cNvSpPr>
          <p:nvPr>
            <p:ph idx="1"/>
          </p:nvPr>
        </p:nvSpPr>
        <p:spPr/>
        <p:txBody>
          <a:bodyPr>
            <a:normAutofit/>
          </a:bodyPr>
          <a:lstStyle/>
          <a:p>
            <a:pPr eaLnBrk="1" hangingPunct="1"/>
            <a:r>
              <a:rPr lang="de-AT" dirty="0" smtClean="0"/>
              <a:t>Zusammenhang mit einer Impfung möglich, wenn die Symptome 1-8 Wochen nach der Impfstoffgabe auftreten</a:t>
            </a:r>
          </a:p>
          <a:p>
            <a:pPr eaLnBrk="1" hangingPunct="1"/>
            <a:r>
              <a:rPr lang="de-AT" dirty="0" smtClean="0"/>
              <a:t>Ursächlichkeit extrem schwer zu belegen</a:t>
            </a:r>
          </a:p>
          <a:p>
            <a:pPr eaLnBrk="1" hangingPunct="1"/>
            <a:r>
              <a:rPr lang="de-AT" dirty="0" smtClean="0"/>
              <a:t>1976 nach </a:t>
            </a:r>
            <a:r>
              <a:rPr lang="de-AT" smtClean="0"/>
              <a:t>„</a:t>
            </a:r>
            <a:r>
              <a:rPr lang="de-AT" smtClean="0"/>
              <a:t>Schweinegrippeimpfung</a:t>
            </a:r>
            <a:r>
              <a:rPr lang="de-AT" dirty="0" smtClean="0"/>
              <a:t>“ (5-10 zusätzliche Fälle / </a:t>
            </a:r>
            <a:r>
              <a:rPr lang="de-AT" dirty="0" err="1" smtClean="0"/>
              <a:t>Mio</a:t>
            </a:r>
            <a:r>
              <a:rPr lang="de-AT" dirty="0" smtClean="0"/>
              <a:t> Impfdosen)</a:t>
            </a:r>
          </a:p>
          <a:p>
            <a:pPr eaLnBrk="1" hangingPunct="1"/>
            <a:r>
              <a:rPr lang="de-AT" dirty="0" smtClean="0"/>
              <a:t>In den folgenden Jahren nie wieder klarer Zusammenhang beweisbar</a:t>
            </a:r>
          </a:p>
        </p:txBody>
      </p:sp>
      <p:sp>
        <p:nvSpPr>
          <p:cNvPr id="52226" name="Rectangle 2"/>
          <p:cNvSpPr>
            <a:spLocks noGrp="1"/>
          </p:cNvSpPr>
          <p:nvPr>
            <p:ph type="title"/>
          </p:nvPr>
        </p:nvSpPr>
        <p:spPr/>
        <p:txBody>
          <a:bodyPr/>
          <a:lstStyle/>
          <a:p>
            <a:pPr eaLnBrk="1" hangingPunct="1"/>
            <a:r>
              <a:rPr lang="de-AT" sz="3200" smtClean="0"/>
              <a:t>Guillain-Barré Syndrom</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endParaRPr lang="de-AT" dirty="0" smtClean="0"/>
          </a:p>
          <a:p>
            <a:endParaRPr lang="de-AT" dirty="0" smtClean="0"/>
          </a:p>
          <a:p>
            <a:pPr marL="92075" indent="0">
              <a:buNone/>
            </a:pPr>
            <a:r>
              <a:rPr lang="de-AT" sz="3200" dirty="0" smtClean="0"/>
              <a:t>Kein Impfstoff kann  - trotz intensiver Überwachung und Qualitätssicherung in Herstellung, Zulassung und Anwendung -  vollständig nebenwirkungsfrei sein.</a:t>
            </a:r>
          </a:p>
          <a:p>
            <a:endParaRPr lang="de-AT" dirty="0"/>
          </a:p>
        </p:txBody>
      </p:sp>
      <p:sp>
        <p:nvSpPr>
          <p:cNvPr id="3" name="Titel 2"/>
          <p:cNvSpPr>
            <a:spLocks noGrp="1"/>
          </p:cNvSpPr>
          <p:nvPr>
            <p:ph type="title"/>
          </p:nvPr>
        </p:nvSpPr>
        <p:spPr/>
        <p:txBody>
          <a:bodyPr/>
          <a:lstStyle/>
          <a:p>
            <a:endParaRPr lang="de-AT"/>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9395" name="Rectangle 3"/>
          <p:cNvSpPr>
            <a:spLocks noGrp="1"/>
          </p:cNvSpPr>
          <p:nvPr>
            <p:ph idx="1"/>
          </p:nvPr>
        </p:nvSpPr>
        <p:spPr/>
        <p:txBody>
          <a:bodyPr>
            <a:normAutofit fontScale="92500"/>
          </a:bodyPr>
          <a:lstStyle/>
          <a:p>
            <a:pPr eaLnBrk="1" hangingPunct="1"/>
            <a:r>
              <a:rPr lang="de-AT" dirty="0" smtClean="0"/>
              <a:t>Ab ~1930 als Konservierungsmittel in Impfstoffen eingesetzt</a:t>
            </a:r>
          </a:p>
          <a:p>
            <a:pPr eaLnBrk="1" hangingPunct="1"/>
            <a:r>
              <a:rPr lang="de-AT" dirty="0" smtClean="0"/>
              <a:t>Wirksames Spaltprodukt im Körper: </a:t>
            </a:r>
            <a:r>
              <a:rPr lang="de-AT" dirty="0" err="1" smtClean="0"/>
              <a:t>Ethylquecksilber</a:t>
            </a:r>
            <a:endParaRPr lang="de-AT" dirty="0" smtClean="0"/>
          </a:p>
          <a:p>
            <a:pPr eaLnBrk="1" hangingPunct="1"/>
            <a:r>
              <a:rPr lang="de-AT" dirty="0" smtClean="0"/>
              <a:t>Quecksilber und seine Verbindungen sind Nieren- und nerventoxisch</a:t>
            </a:r>
          </a:p>
          <a:p>
            <a:pPr eaLnBrk="1" hangingPunct="1"/>
            <a:r>
              <a:rPr lang="de-AT" dirty="0" smtClean="0"/>
              <a:t>Ab den 1990er zunehmende Diskussionen um kumulative Toxizität durch Kinderimpfungen</a:t>
            </a:r>
          </a:p>
          <a:p>
            <a:pPr eaLnBrk="1" hangingPunct="1"/>
            <a:r>
              <a:rPr lang="de-AT" dirty="0" smtClean="0"/>
              <a:t>Zusammenhang ließ sich nie beweisen, da er aber biologisch schlüssig ist, wurde Thiomersal sukzessive aus Impfstoffen entfernt.</a:t>
            </a:r>
          </a:p>
        </p:txBody>
      </p:sp>
      <p:sp>
        <p:nvSpPr>
          <p:cNvPr id="59394" name="Rectangle 2"/>
          <p:cNvSpPr>
            <a:spLocks noGrp="1"/>
          </p:cNvSpPr>
          <p:nvPr>
            <p:ph type="title"/>
          </p:nvPr>
        </p:nvSpPr>
        <p:spPr/>
        <p:txBody>
          <a:bodyPr/>
          <a:lstStyle/>
          <a:p>
            <a:pPr eaLnBrk="1" hangingPunct="1"/>
            <a:r>
              <a:rPr lang="de-AT" sz="3200" dirty="0" smtClean="0"/>
              <a:t>Zusatzstoffe: Thiomersal</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43" name="Rectangle 3"/>
          <p:cNvSpPr>
            <a:spLocks noGrp="1"/>
          </p:cNvSpPr>
          <p:nvPr>
            <p:ph idx="1"/>
          </p:nvPr>
        </p:nvSpPr>
        <p:spPr/>
        <p:txBody>
          <a:bodyPr>
            <a:normAutofit lnSpcReduction="10000"/>
          </a:bodyPr>
          <a:lstStyle/>
          <a:p>
            <a:pPr eaLnBrk="1" hangingPunct="1"/>
            <a:r>
              <a:rPr lang="de-AT" sz="2400" dirty="0" smtClean="0"/>
              <a:t>Verwendet als </a:t>
            </a:r>
            <a:r>
              <a:rPr lang="de-AT" sz="2400" dirty="0" err="1" smtClean="0"/>
              <a:t>Adjuvans</a:t>
            </a:r>
            <a:r>
              <a:rPr lang="de-AT" sz="2400" dirty="0" smtClean="0"/>
              <a:t>, daher nicht leicht verzichtbar</a:t>
            </a:r>
          </a:p>
          <a:p>
            <a:pPr eaLnBrk="1" hangingPunct="1"/>
            <a:r>
              <a:rPr lang="de-AT" sz="2400" dirty="0" smtClean="0"/>
              <a:t>wird mit Erkrankungen des zentralen Nervensystems (ALS und Alzheimer) in Verbindung gebracht sowie mit Autismus</a:t>
            </a:r>
          </a:p>
          <a:p>
            <a:pPr eaLnBrk="1" hangingPunct="1"/>
            <a:r>
              <a:rPr lang="de-AT" sz="2400" dirty="0" smtClean="0"/>
              <a:t>Vergiftung bekannt bei Nierenversagen, </a:t>
            </a:r>
            <a:br>
              <a:rPr lang="de-AT" sz="2400" dirty="0" smtClean="0"/>
            </a:br>
            <a:r>
              <a:rPr lang="de-AT" sz="2400" dirty="0" smtClean="0"/>
              <a:t>dabei werden Blutkonzentrationen von 300-500 µg/l gemessen (normal 5-7 µg/l).</a:t>
            </a:r>
          </a:p>
          <a:p>
            <a:pPr lvl="1"/>
            <a:r>
              <a:rPr lang="de-AT" sz="2200" dirty="0" smtClean="0"/>
              <a:t>Bei </a:t>
            </a:r>
            <a:r>
              <a:rPr lang="de-AT" sz="2200" dirty="0" err="1" smtClean="0"/>
              <a:t>i.m</a:t>
            </a:r>
            <a:r>
              <a:rPr lang="de-AT" sz="2200" dirty="0" smtClean="0"/>
              <a:t>. Gabe steigt der Plasma-Al-spiegel </a:t>
            </a:r>
            <a:r>
              <a:rPr lang="de-AT" sz="2200" dirty="0" err="1" smtClean="0"/>
              <a:t>max</a:t>
            </a:r>
            <a:r>
              <a:rPr lang="de-AT" sz="2200" dirty="0" smtClean="0"/>
              <a:t> um 2 µg/l</a:t>
            </a:r>
          </a:p>
          <a:p>
            <a:pPr lvl="1"/>
            <a:r>
              <a:rPr lang="de-AT" sz="2200" dirty="0" smtClean="0"/>
              <a:t>Gesamtkörpergehalt aus natürlichen Quellen 5-60 mg</a:t>
            </a:r>
          </a:p>
          <a:p>
            <a:pPr lvl="1"/>
            <a:r>
              <a:rPr lang="de-AT" sz="2200" dirty="0" smtClean="0"/>
              <a:t>Summe aus 20 Impfungen: 0,2 mg</a:t>
            </a:r>
          </a:p>
          <a:p>
            <a:pPr lvl="1" eaLnBrk="1" hangingPunct="1"/>
            <a:endParaRPr lang="de-AT" sz="2200" dirty="0" smtClean="0"/>
          </a:p>
        </p:txBody>
      </p:sp>
      <p:sp>
        <p:nvSpPr>
          <p:cNvPr id="61442" name="Rectangle 2"/>
          <p:cNvSpPr>
            <a:spLocks noGrp="1"/>
          </p:cNvSpPr>
          <p:nvPr>
            <p:ph type="title"/>
          </p:nvPr>
        </p:nvSpPr>
        <p:spPr/>
        <p:txBody>
          <a:bodyPr/>
          <a:lstStyle/>
          <a:p>
            <a:pPr eaLnBrk="1" hangingPunct="1"/>
            <a:r>
              <a:rPr lang="de-AT" sz="3200" dirty="0" smtClean="0"/>
              <a:t>Zusatzstoffe: Aluminium</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0" y="1"/>
            <a:ext cx="9144000" cy="6324600"/>
          </a:xfrm>
        </p:spPr>
        <p:txBody>
          <a:bodyPr>
            <a:normAutofit fontScale="92500" lnSpcReduction="10000"/>
          </a:bodyPr>
          <a:lstStyle/>
          <a:p>
            <a:r>
              <a:rPr lang="de-AT" sz="1200" i="1" dirty="0" smtClean="0"/>
              <a:t>Gastrointestinale Risiken</a:t>
            </a:r>
            <a:endParaRPr lang="de-AT" sz="1200" dirty="0" smtClean="0"/>
          </a:p>
          <a:p>
            <a:r>
              <a:rPr lang="de-AT" sz="1200" dirty="0" smtClean="0"/>
              <a:t>Die gleichzeitige Anwendung von </a:t>
            </a:r>
            <a:r>
              <a:rPr lang="de-AT" sz="1200" dirty="0" err="1" smtClean="0"/>
              <a:t>Ibuprofen</a:t>
            </a:r>
            <a:r>
              <a:rPr lang="de-AT" sz="1200" dirty="0" smtClean="0"/>
              <a:t> mit anderen NSAIDs einschließlich selektiver Cyclooxygenase-2-Hemmer ist zu vermeiden.</a:t>
            </a:r>
          </a:p>
          <a:p>
            <a:r>
              <a:rPr lang="de-AT" sz="1200" dirty="0" smtClean="0"/>
              <a:t>Ältere Patienten: Ältere Patienten haben eine erhöhte Häufigkeit von NSAID-NEBENWIRKUNGEN, insbesondere von gastrointestinalen Blutungen und Perforationen, die tödlich verlaufen können (siehe Abschnitt 4.8).</a:t>
            </a:r>
          </a:p>
          <a:p>
            <a:r>
              <a:rPr lang="de-AT" sz="1200" dirty="0" smtClean="0"/>
              <a:t>Gastrointestinale Blutung/Ulkus/Perforation: Gastrointestinale Blutungen, Ulzerationen und Perforationen, die tödlich verlaufen können, wurden im Zusammenhang mit allen NSAIDs gemeldet; sie können jederzeit während der Therapie auftreten, mit Warnsymptomen oder auch ohne Warnsymptome und mit oder ohne schwerwiegenden gastrointestinalen Ereignissen in der Anamnese.</a:t>
            </a:r>
          </a:p>
          <a:p>
            <a:r>
              <a:rPr lang="de-AT" sz="1200" dirty="0" smtClean="0"/>
              <a:t>Das Risiko gastrointestinaler Blutungen, Ulzerationen und Perforationen ist höher mit steigender NSAID-Dosis, bei Patienten mit </a:t>
            </a:r>
            <a:r>
              <a:rPr lang="de-AT" sz="1200" dirty="0" err="1" smtClean="0"/>
              <a:t>Ulkusanamnese</a:t>
            </a:r>
            <a:r>
              <a:rPr lang="de-AT" sz="1200" dirty="0" smtClean="0"/>
              <a:t>, insbesondere mit Komplikationen wie Blutung oder Perforation (siehe Abschnitt 4.3) und bei älteren Patienten. Diese Patienten sollten die Behandlung mit der niedrigsten verfügbaren Dosis beginnen. Für diese Patienten sollte eine Kombinationstherapie mit </a:t>
            </a:r>
            <a:r>
              <a:rPr lang="de-AT" sz="1200" dirty="0" err="1" smtClean="0"/>
              <a:t>protektiven</a:t>
            </a:r>
            <a:r>
              <a:rPr lang="de-AT" sz="1200" dirty="0" smtClean="0"/>
              <a:t> Substanzen (z. B. </a:t>
            </a:r>
            <a:r>
              <a:rPr lang="de-AT" sz="1200" dirty="0" err="1" smtClean="0"/>
              <a:t>Misoprostol</a:t>
            </a:r>
            <a:r>
              <a:rPr lang="de-AT" sz="1200" dirty="0" smtClean="0"/>
              <a:t> oder Protonenpumpeninhibitoren) in Betracht gezogen werden und auch für Patienten, die gleichzeitig mit niedrig dosierter </a:t>
            </a:r>
            <a:r>
              <a:rPr lang="de-AT" sz="1200" dirty="0" err="1" smtClean="0"/>
              <a:t>Acetylsalicylsäure</a:t>
            </a:r>
            <a:r>
              <a:rPr lang="de-AT" sz="1200" dirty="0" smtClean="0"/>
              <a:t> oder mit anderen Substanzen, die möglicherweise das gastrointestinale Risiko erhöhen, behandelt werden (siehe unten und Abschnitt 4.5).</a:t>
            </a:r>
          </a:p>
          <a:p>
            <a:r>
              <a:rPr lang="de-AT" sz="1200" dirty="0" smtClean="0"/>
              <a:t>Patienten mit gastrointestinaler Toxizität in der Anamnese, insbesondere wenn sie älter sind, sollten jedes ungewöhnliche abdominale Symptom (insbesondere gastrointestinale Blutung) melden; dies gilt in besonderem Maße für die Anfangsphase der Therapie.</a:t>
            </a:r>
          </a:p>
          <a:p>
            <a:r>
              <a:rPr lang="de-AT" sz="1200" dirty="0" smtClean="0"/>
              <a:t>Vorsicht ist geboten bei Patienten, die gleichzeitig Arzneimittel erhalten, die das Risiko für </a:t>
            </a:r>
          </a:p>
          <a:p>
            <a:r>
              <a:rPr lang="de-AT" sz="1200" dirty="0" smtClean="0"/>
              <a:t>Ulzera oder Blutungen erhöhen können, wie z. B. orale </a:t>
            </a:r>
            <a:r>
              <a:rPr lang="de-AT" sz="1200" dirty="0" err="1" smtClean="0"/>
              <a:t>Kortikosteroide</a:t>
            </a:r>
            <a:r>
              <a:rPr lang="de-AT" sz="1200" dirty="0" smtClean="0"/>
              <a:t>, </a:t>
            </a:r>
            <a:r>
              <a:rPr lang="de-AT" sz="1200" dirty="0" err="1" smtClean="0"/>
              <a:t>Antikoagulanzien</a:t>
            </a:r>
            <a:r>
              <a:rPr lang="de-AT" sz="1200" dirty="0" smtClean="0"/>
              <a:t> wie </a:t>
            </a:r>
          </a:p>
          <a:p>
            <a:r>
              <a:rPr lang="de-AT" sz="1200" dirty="0" err="1" smtClean="0"/>
              <a:t>Warfarin</a:t>
            </a:r>
            <a:r>
              <a:rPr lang="de-AT" sz="1200" dirty="0" smtClean="0"/>
              <a:t>, selektive Serotonin-Wiederaufnahmehemmer oder </a:t>
            </a:r>
          </a:p>
          <a:p>
            <a:r>
              <a:rPr lang="de-AT" sz="1200" dirty="0" err="1" smtClean="0"/>
              <a:t>Thrombozytenaggregationshemmer</a:t>
            </a:r>
            <a:r>
              <a:rPr lang="de-AT" sz="1200" dirty="0" smtClean="0"/>
              <a:t> wie </a:t>
            </a:r>
            <a:r>
              <a:rPr lang="de-AT" sz="1200" dirty="0" err="1" smtClean="0"/>
              <a:t>Acetylsalicylsäure</a:t>
            </a:r>
            <a:r>
              <a:rPr lang="de-AT" sz="1200" dirty="0" smtClean="0"/>
              <a:t> (siehe Abschnitt 4.5).</a:t>
            </a:r>
          </a:p>
          <a:p>
            <a:r>
              <a:rPr lang="de-AT" sz="1200" dirty="0" smtClean="0"/>
              <a:t>Falls bei Patienten unter Behandlung mit </a:t>
            </a:r>
            <a:r>
              <a:rPr lang="de-AT" sz="1200" dirty="0" err="1" smtClean="0"/>
              <a:t>Ibuprofen</a:t>
            </a:r>
            <a:r>
              <a:rPr lang="de-AT" sz="1200" dirty="0" smtClean="0"/>
              <a:t> eine gastrointestinale Blutung oder Ulzeration auftritt, muss die Behandlung sofort abgebrochen werden.</a:t>
            </a:r>
          </a:p>
          <a:p>
            <a:r>
              <a:rPr lang="de-AT" sz="1200" dirty="0" smtClean="0"/>
              <a:t>NSAIDs sollten bei Patienten mit einer gastrointestinalen Erkrankung in der Anamnese (</a:t>
            </a:r>
            <a:r>
              <a:rPr lang="de-AT" sz="1200" dirty="0" err="1" smtClean="0"/>
              <a:t>Colitis</a:t>
            </a:r>
            <a:r>
              <a:rPr lang="de-AT" sz="1200" dirty="0" smtClean="0"/>
              <a:t> </a:t>
            </a:r>
            <a:r>
              <a:rPr lang="de-AT" sz="1200" dirty="0" err="1" smtClean="0"/>
              <a:t>ulcerosa</a:t>
            </a:r>
            <a:r>
              <a:rPr lang="de-AT" sz="1200" dirty="0" smtClean="0"/>
              <a:t>, Morbus </a:t>
            </a:r>
            <a:r>
              <a:rPr lang="de-AT" sz="1200" dirty="0" err="1" smtClean="0"/>
              <a:t>Crohn</a:t>
            </a:r>
            <a:r>
              <a:rPr lang="de-AT" sz="1200" dirty="0" smtClean="0"/>
              <a:t>) nur mit Vorsicht angewendet werden, da sich ihr Zustand verschlechtern kann (siehe Abschnitt 4.8).</a:t>
            </a:r>
          </a:p>
          <a:p>
            <a:r>
              <a:rPr lang="de-AT" sz="1200" i="1" dirty="0" smtClean="0"/>
              <a:t>Kardiovaskuläre und </a:t>
            </a:r>
            <a:r>
              <a:rPr lang="de-AT" sz="1200" i="1" dirty="0" err="1" smtClean="0"/>
              <a:t>zerebrovaskuläre</a:t>
            </a:r>
            <a:r>
              <a:rPr lang="de-AT" sz="1200" i="1" dirty="0" smtClean="0"/>
              <a:t> Risiken</a:t>
            </a:r>
            <a:endParaRPr lang="de-AT" sz="1200" dirty="0" smtClean="0"/>
          </a:p>
          <a:p>
            <a:r>
              <a:rPr lang="de-AT" sz="1200" dirty="0" smtClean="0"/>
              <a:t>Besondere Vorsicht (Rücksprache mit Arzt oder Apotheker) ist vor Beginn der Behandlung bei </a:t>
            </a:r>
          </a:p>
          <a:p>
            <a:r>
              <a:rPr lang="de-AT" sz="1200" dirty="0" smtClean="0"/>
              <a:t>Patienten mit Hypertonie und/oder Herzinsuffizienz in der Anamnese erforderlich, da Flüssigkeitsretention, Hypertonie und Ödeme in Verbindung mit NSAID-Therapie berichtet wurden.</a:t>
            </a:r>
          </a:p>
          <a:p>
            <a:r>
              <a:rPr lang="de-AT" sz="1200" dirty="0" smtClean="0"/>
              <a:t>Klinische Studien und epidemiologische Daten legen nahe, dass die Anwendung von </a:t>
            </a:r>
            <a:r>
              <a:rPr lang="de-AT" sz="1200" dirty="0" err="1" smtClean="0"/>
              <a:t>Ibuprofen</a:t>
            </a:r>
            <a:r>
              <a:rPr lang="de-AT" sz="1200" dirty="0" smtClean="0"/>
              <a:t>, insbesondere bei einer hohen Dosis (2400 mg täglich) und bei Langzeitbehandlung, möglicherweise mit einem geringfügig erhöhten Risiko von arteriellen thrombotischen Ereignissen (zum Beispiel Herzinfarkt oder Schlaganfall) verbunden ist. Daten aus epidemiologischen Studien zeigen jedoch nicht, dass niedrige Dosierungen von </a:t>
            </a:r>
            <a:r>
              <a:rPr lang="de-AT" sz="1200" dirty="0" err="1" smtClean="0"/>
              <a:t>Ibuprofen</a:t>
            </a:r>
            <a:r>
              <a:rPr lang="de-AT" sz="1200" dirty="0" smtClean="0"/>
              <a:t> (wie z.B.: ≤ 1200 mg/Tag) mit einem erhöhten Risiko einen</a:t>
            </a:r>
            <a:endParaRPr lang="de-AT" sz="1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0" y="0"/>
            <a:ext cx="9144000" cy="6857999"/>
          </a:xfrm>
        </p:spPr>
        <p:txBody>
          <a:bodyPr>
            <a:normAutofit fontScale="92500"/>
          </a:bodyPr>
          <a:lstStyle/>
          <a:p>
            <a:r>
              <a:rPr lang="de-AT" sz="1200" dirty="0" smtClean="0"/>
              <a:t>Myokardinfarkt zu erleiden, verbunden sind.</a:t>
            </a:r>
          </a:p>
          <a:p>
            <a:r>
              <a:rPr lang="de-AT" sz="1200" i="1" dirty="0" smtClean="0"/>
              <a:t>Hautreaktionen</a:t>
            </a:r>
            <a:endParaRPr lang="de-AT" sz="1200" dirty="0" smtClean="0"/>
          </a:p>
          <a:p>
            <a:r>
              <a:rPr lang="de-AT" sz="1200" dirty="0" smtClean="0"/>
              <a:t>Sehr selten wurden im Zusammenhang mit der Anwendung von NSAIDs schwere, manchmal tödlich verlaufende Hautreaktionen, einschließlich </a:t>
            </a:r>
            <a:r>
              <a:rPr lang="de-AT" sz="1200" dirty="0" err="1" smtClean="0"/>
              <a:t>exfoliativer</a:t>
            </a:r>
            <a:r>
              <a:rPr lang="de-AT" sz="1200" dirty="0" smtClean="0"/>
              <a:t> Dermatitis, Stevens-</a:t>
            </a:r>
            <a:r>
              <a:rPr lang="de-AT" sz="1200" dirty="0" err="1" smtClean="0"/>
              <a:t>JohnsonSyndrom</a:t>
            </a:r>
            <a:r>
              <a:rPr lang="de-AT" sz="1200" dirty="0" smtClean="0"/>
              <a:t> und toxischer epidermaler </a:t>
            </a:r>
            <a:r>
              <a:rPr lang="de-AT" sz="1200" dirty="0" err="1" smtClean="0"/>
              <a:t>Nekrolyse</a:t>
            </a:r>
            <a:r>
              <a:rPr lang="de-AT" sz="1200" dirty="0" smtClean="0"/>
              <a:t> berichtet (siehe Abschnitt 4.8). Es scheint, dass die Patienten das höchste Risiko für diese Reaktionen früh im Therapieverlauf haben: der </a:t>
            </a:r>
          </a:p>
          <a:p>
            <a:r>
              <a:rPr lang="de-AT" sz="1200" dirty="0" smtClean="0"/>
              <a:t>Beginn der Reaktion trat in der Mehrzahl der Fälle innerhalb des ersten Behandlungsmonats ein. </a:t>
            </a:r>
            <a:r>
              <a:rPr lang="de-AT" sz="1200" dirty="0" err="1" smtClean="0"/>
              <a:t>Ibuprofen</a:t>
            </a:r>
            <a:r>
              <a:rPr lang="de-AT" sz="1200" dirty="0" smtClean="0"/>
              <a:t> sollte beim ersten Auftreten von Exanthem, Schleimhautläsionen oder bei jedem anderen Anzeichen von Überempfindlichkeit abgesetzt werden.</a:t>
            </a:r>
          </a:p>
          <a:p>
            <a:r>
              <a:rPr lang="de-AT" sz="1200" dirty="0" smtClean="0"/>
              <a:t>Vor allem Varizellen können Verursacher schwerwiegender Komplikationen von Haut- und </a:t>
            </a:r>
          </a:p>
          <a:p>
            <a:r>
              <a:rPr lang="de-AT" sz="1200" dirty="0" smtClean="0"/>
              <a:t>Weichteilinfektionen sein. Bis heute kann eine Mitwirkung von NSAIDs an der </a:t>
            </a:r>
          </a:p>
          <a:p>
            <a:r>
              <a:rPr lang="de-AT" sz="1200" dirty="0" smtClean="0"/>
              <a:t>Verschlechterung dieser Infektionen nicht ausgeschlossen werden. Deshalb ist es ratsam, die Anwendung von </a:t>
            </a:r>
            <a:r>
              <a:rPr lang="de-AT" sz="1200" dirty="0" err="1" smtClean="0"/>
              <a:t>Ibuprofen</a:t>
            </a:r>
            <a:r>
              <a:rPr lang="de-AT" sz="1200" dirty="0" smtClean="0"/>
              <a:t> bei Vorhandensein von Varizellen zu vermeiden.</a:t>
            </a:r>
          </a:p>
          <a:p>
            <a:r>
              <a:rPr lang="de-AT" sz="1200" i="1" dirty="0" smtClean="0"/>
              <a:t>Besondere Vorsicht ist erforderlich bei Patienten mit:</a:t>
            </a:r>
            <a:endParaRPr lang="de-AT" sz="1200" dirty="0" smtClean="0"/>
          </a:p>
          <a:p>
            <a:r>
              <a:rPr lang="de-AT" sz="1200" dirty="0" smtClean="0"/>
              <a:t>-  systemischem Lupus </a:t>
            </a:r>
            <a:r>
              <a:rPr lang="de-AT" sz="1200" dirty="0" err="1" smtClean="0"/>
              <a:t>erythematodes</a:t>
            </a:r>
            <a:r>
              <a:rPr lang="de-AT" sz="1200" dirty="0" smtClean="0"/>
              <a:t> (SLE) und Mischkollagenosen (</a:t>
            </a:r>
            <a:r>
              <a:rPr lang="de-AT" sz="1200" dirty="0" err="1" smtClean="0"/>
              <a:t>mixed</a:t>
            </a:r>
            <a:r>
              <a:rPr lang="de-AT" sz="1200" dirty="0" smtClean="0"/>
              <a:t> </a:t>
            </a:r>
            <a:r>
              <a:rPr lang="de-AT" sz="1200" dirty="0" err="1" smtClean="0"/>
              <a:t>connective</a:t>
            </a:r>
            <a:r>
              <a:rPr lang="de-AT" sz="1200" dirty="0" smtClean="0"/>
              <a:t> </a:t>
            </a:r>
            <a:r>
              <a:rPr lang="de-AT" sz="1200" dirty="0" err="1" smtClean="0"/>
              <a:t>tissue</a:t>
            </a:r>
            <a:r>
              <a:rPr lang="de-AT" sz="1200" dirty="0" smtClean="0"/>
              <a:t> </a:t>
            </a:r>
            <a:r>
              <a:rPr lang="de-AT" sz="1200" dirty="0" err="1" smtClean="0"/>
              <a:t>disease</a:t>
            </a:r>
            <a:r>
              <a:rPr lang="de-AT" sz="1200" dirty="0" smtClean="0"/>
              <a:t>) (siehe Abschnitt 4.8)</a:t>
            </a:r>
          </a:p>
          <a:p>
            <a:r>
              <a:rPr lang="de-AT" sz="1200" dirty="0" smtClean="0"/>
              <a:t>-  angeborener Störung des </a:t>
            </a:r>
            <a:r>
              <a:rPr lang="de-AT" sz="1200" dirty="0" err="1" smtClean="0"/>
              <a:t>Porphyrinstoffwechsels</a:t>
            </a:r>
            <a:r>
              <a:rPr lang="de-AT" sz="1200" dirty="0" smtClean="0"/>
              <a:t> (z.B. akute intermittierende </a:t>
            </a:r>
            <a:r>
              <a:rPr lang="de-AT" sz="1200" dirty="0" err="1" smtClean="0"/>
              <a:t>Porphyrie</a:t>
            </a:r>
            <a:r>
              <a:rPr lang="de-AT" sz="1200" dirty="0" smtClean="0"/>
              <a:t>)</a:t>
            </a:r>
          </a:p>
          <a:p>
            <a:r>
              <a:rPr lang="de-AT" sz="1200" dirty="0" smtClean="0"/>
              <a:t>-  eingeschränkter Nierenfunktion (da bei Patienten mit vorbestehender Nierenerkrankung eine akute Verschlechterung der Nierenfunktion eintreten kann)</a:t>
            </a:r>
          </a:p>
          <a:p>
            <a:r>
              <a:rPr lang="de-AT" sz="1200" dirty="0" smtClean="0"/>
              <a:t>-  Dehydratation</a:t>
            </a:r>
          </a:p>
          <a:p>
            <a:r>
              <a:rPr lang="de-AT" sz="1200" dirty="0" smtClean="0"/>
              <a:t>-  Leberfunktionsstörungen</a:t>
            </a:r>
          </a:p>
          <a:p>
            <a:r>
              <a:rPr lang="de-AT" sz="1200" dirty="0" smtClean="0"/>
              <a:t>-  unmittelbar nach einem größeren chirurgischen Eingriff </a:t>
            </a:r>
          </a:p>
          <a:p>
            <a:r>
              <a:rPr lang="de-AT" sz="1200" dirty="0" smtClean="0"/>
              <a:t>-  Heuschnupfen, nasalen Polypen, chronischer Nasenschleimhautschwellung oder </a:t>
            </a:r>
            <a:r>
              <a:rPr lang="de-AT" sz="1200" dirty="0" err="1" smtClean="0"/>
              <a:t>chronischobstruktiven</a:t>
            </a:r>
            <a:r>
              <a:rPr lang="de-AT" sz="1200" dirty="0" smtClean="0"/>
              <a:t> </a:t>
            </a:r>
            <a:r>
              <a:rPr lang="de-AT" sz="1200" dirty="0" err="1" smtClean="0"/>
              <a:t>Atemwegserkrankungen</a:t>
            </a:r>
            <a:r>
              <a:rPr lang="de-AT" sz="1200" dirty="0" smtClean="0"/>
              <a:t>, da für diese ein erhöhtes Risiko für das Auftreten allergischer Reaktionen besteht. Diese können als Asthma-Attacken (sogenanntes analgetisches Asthma), </a:t>
            </a:r>
            <a:r>
              <a:rPr lang="de-AT" sz="1200" dirty="0" err="1" smtClean="0"/>
              <a:t>Quincke</a:t>
            </a:r>
            <a:r>
              <a:rPr lang="de-AT" sz="1200" dirty="0" smtClean="0"/>
              <a:t>-Ödeme oder Urtikaria in Erscheinung treten.</a:t>
            </a:r>
          </a:p>
          <a:p>
            <a:r>
              <a:rPr lang="de-AT" sz="1200" dirty="0" smtClean="0"/>
              <a:t>-  Allergien gegenüber anderen Substanzen, da unter Verwendung von </a:t>
            </a:r>
            <a:r>
              <a:rPr lang="de-AT" sz="1200" i="1" dirty="0" err="1" smtClean="0"/>
              <a:t>Ibuprofen</a:t>
            </a:r>
            <a:r>
              <a:rPr lang="de-AT" sz="1200" i="1" dirty="0" smtClean="0"/>
              <a:t> </a:t>
            </a:r>
            <a:r>
              <a:rPr lang="de-AT" sz="1200" i="1" dirty="0" err="1" smtClean="0"/>
              <a:t>ratiopharm</a:t>
            </a:r>
            <a:r>
              <a:rPr lang="de-AT" sz="1200" i="1" baseline="30000" dirty="0" smtClean="0"/>
              <a:t> </a:t>
            </a:r>
            <a:r>
              <a:rPr lang="de-AT" sz="1200" i="1" dirty="0" smtClean="0"/>
              <a:t>2/4 % Sirup für Kinder </a:t>
            </a:r>
            <a:r>
              <a:rPr lang="de-AT" sz="1200" dirty="0" smtClean="0"/>
              <a:t>ein erhöhtes Risiko für das Auftreten von Überempfindlichkeitsreaktionen besteht. </a:t>
            </a:r>
          </a:p>
          <a:p>
            <a:r>
              <a:rPr lang="de-AT" sz="1200" i="1" dirty="0" smtClean="0"/>
              <a:t>Weitere Informationen:</a:t>
            </a:r>
            <a:endParaRPr lang="de-AT" sz="1200" dirty="0" smtClean="0"/>
          </a:p>
          <a:p>
            <a:r>
              <a:rPr lang="de-AT" sz="1200" dirty="0" smtClean="0"/>
              <a:t>Sollte von ärztlicher Seite eine längerfristige Therapie mit </a:t>
            </a:r>
            <a:r>
              <a:rPr lang="de-AT" sz="1200" dirty="0" err="1" smtClean="0"/>
              <a:t>Ibuprofen</a:t>
            </a:r>
            <a:r>
              <a:rPr lang="de-AT" sz="1200" dirty="0" smtClean="0"/>
              <a:t> für erforderlich gehalten werden, sind regelmäßig die Leberwerte, die Nierenfunktion sowie das Blutbild zu kontrollieren.</a:t>
            </a:r>
          </a:p>
          <a:p>
            <a:r>
              <a:rPr lang="de-AT" sz="1200" dirty="0" smtClean="0"/>
              <a:t>Eine ausreichende Flüssigkeitszufuhr sollte während der Behandlung sichergestellt werden, um eine Dehydratation und eine möglicherweise assoziierte verstärkte Nierentoxizität von </a:t>
            </a:r>
            <a:r>
              <a:rPr lang="de-AT" sz="1200" dirty="0" err="1" smtClean="0"/>
              <a:t>Ibuprofen</a:t>
            </a:r>
            <a:r>
              <a:rPr lang="de-AT" sz="1200" dirty="0" smtClean="0"/>
              <a:t> zu vermeiden.</a:t>
            </a:r>
          </a:p>
          <a:p>
            <a:r>
              <a:rPr lang="de-AT" sz="1200" dirty="0" err="1" smtClean="0"/>
              <a:t>Ibuprofen</a:t>
            </a:r>
            <a:r>
              <a:rPr lang="de-AT" sz="1200" dirty="0" smtClean="0"/>
              <a:t> kann vorübergehend die Funktion der Blutplättchen (</a:t>
            </a:r>
            <a:r>
              <a:rPr lang="de-AT" sz="1200" dirty="0" err="1" smtClean="0"/>
              <a:t>Thrombozytenaggregation</a:t>
            </a:r>
            <a:r>
              <a:rPr lang="de-AT" sz="1200" dirty="0" smtClean="0"/>
              <a:t>) hemmen. Deshalb sollten Patienten mit Koagulationsstörungen sorgfältig überwacht werden.</a:t>
            </a:r>
          </a:p>
          <a:p>
            <a:r>
              <a:rPr lang="de-AT" sz="1200" dirty="0" smtClean="0"/>
              <a:t>Bei längerem Gebrauch von Schmerzmitteln können Kopfschmerzen auftreten, die nicht durch erhöhte Dosen des Arzneimittels behandelt werden dürfen.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normAutofit/>
          </a:bodyPr>
          <a:lstStyle/>
          <a:p>
            <a:pPr marL="274320" indent="-274320" eaLnBrk="1" fontAlgn="auto" hangingPunct="1">
              <a:spcAft>
                <a:spcPts val="0"/>
              </a:spcAft>
              <a:buClr>
                <a:schemeClr val="accent3"/>
              </a:buClr>
              <a:buFont typeface="Wingdings 2"/>
              <a:buChar char=""/>
              <a:defRPr/>
            </a:pPr>
            <a:r>
              <a:rPr lang="de-AT" dirty="0" smtClean="0"/>
              <a:t>„normale“, </a:t>
            </a:r>
            <a:r>
              <a:rPr lang="de-AT" dirty="0" err="1" smtClean="0"/>
              <a:t>erwartbare</a:t>
            </a:r>
            <a:r>
              <a:rPr lang="de-AT" dirty="0" smtClean="0"/>
              <a:t> Reaktionen</a:t>
            </a:r>
          </a:p>
          <a:p>
            <a:pPr marL="641033" lvl="1" indent="-274320" eaLnBrk="1" fontAlgn="auto" hangingPunct="1">
              <a:spcAft>
                <a:spcPts val="0"/>
              </a:spcAft>
              <a:buClr>
                <a:schemeClr val="accent3"/>
              </a:buClr>
              <a:buFont typeface="Wingdings 2"/>
              <a:buChar char=""/>
              <a:defRPr/>
            </a:pPr>
            <a:r>
              <a:rPr lang="de-AT" dirty="0" smtClean="0"/>
              <a:t>Lokal</a:t>
            </a:r>
          </a:p>
          <a:p>
            <a:pPr marL="641033" lvl="1" indent="-274320" eaLnBrk="1" fontAlgn="auto" hangingPunct="1">
              <a:spcAft>
                <a:spcPts val="0"/>
              </a:spcAft>
              <a:buClr>
                <a:schemeClr val="accent3"/>
              </a:buClr>
              <a:buFont typeface="Wingdings 2"/>
              <a:buChar char=""/>
              <a:defRPr/>
            </a:pPr>
            <a:r>
              <a:rPr lang="de-AT" dirty="0" smtClean="0"/>
              <a:t>Systemisch</a:t>
            </a:r>
          </a:p>
          <a:p>
            <a:pPr marL="641033" lvl="1" indent="-274320" eaLnBrk="1" fontAlgn="auto" hangingPunct="1">
              <a:spcAft>
                <a:spcPts val="0"/>
              </a:spcAft>
              <a:buClr>
                <a:schemeClr val="accent3"/>
              </a:buClr>
              <a:buFont typeface="Wingdings 2"/>
              <a:buChar char=""/>
              <a:defRPr/>
            </a:pPr>
            <a:endParaRPr lang="de-AT" dirty="0" smtClean="0"/>
          </a:p>
          <a:p>
            <a:pPr marL="274320" indent="-274320" eaLnBrk="1" fontAlgn="auto" hangingPunct="1">
              <a:spcAft>
                <a:spcPts val="0"/>
              </a:spcAft>
              <a:buClr>
                <a:schemeClr val="accent3"/>
              </a:buClr>
              <a:buFont typeface="Wingdings 2"/>
              <a:buChar char=""/>
              <a:defRPr/>
            </a:pPr>
            <a:r>
              <a:rPr lang="de-AT" dirty="0" smtClean="0"/>
              <a:t>Darüber hinausgehende Impfnebenwirkungen</a:t>
            </a:r>
            <a:endParaRPr lang="de-AT" dirty="0"/>
          </a:p>
        </p:txBody>
      </p:sp>
      <p:sp>
        <p:nvSpPr>
          <p:cNvPr id="15361" name="Titel 1"/>
          <p:cNvSpPr>
            <a:spLocks noGrp="1"/>
          </p:cNvSpPr>
          <p:nvPr>
            <p:ph type="title"/>
          </p:nvPr>
        </p:nvSpPr>
        <p:spPr/>
        <p:txBody>
          <a:bodyPr/>
          <a:lstStyle/>
          <a:p>
            <a:pPr eaLnBrk="1" hangingPunct="1"/>
            <a:r>
              <a:rPr lang="de-AT" dirty="0" smtClean="0"/>
              <a:t>Unterscheidung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Inhaltsplatzhalter 2"/>
          <p:cNvSpPr>
            <a:spLocks noGrp="1"/>
          </p:cNvSpPr>
          <p:nvPr>
            <p:ph idx="1"/>
          </p:nvPr>
        </p:nvSpPr>
        <p:spPr/>
        <p:txBody>
          <a:bodyPr/>
          <a:lstStyle/>
          <a:p>
            <a:pPr eaLnBrk="1" hangingPunct="1"/>
            <a:r>
              <a:rPr lang="de-AT" smtClean="0"/>
              <a:t>Verursacht durch Impfung</a:t>
            </a:r>
          </a:p>
          <a:p>
            <a:pPr eaLnBrk="1" hangingPunct="1"/>
            <a:r>
              <a:rPr lang="de-AT" smtClean="0"/>
              <a:t>Verstärkt durch Impfung</a:t>
            </a:r>
          </a:p>
          <a:p>
            <a:pPr lvl="1" eaLnBrk="1" hangingPunct="1">
              <a:buFont typeface="Wingdings 2" pitchFamily="18" charset="2"/>
              <a:buNone/>
            </a:pPr>
            <a:r>
              <a:rPr lang="de-AT" smtClean="0"/>
              <a:t>zB. Erster Fieberkrampf bei prädisponiertem Kind</a:t>
            </a:r>
          </a:p>
          <a:p>
            <a:pPr eaLnBrk="1" hangingPunct="1"/>
            <a:r>
              <a:rPr lang="de-AT" smtClean="0"/>
              <a:t>Systematischer Fehler</a:t>
            </a:r>
          </a:p>
          <a:p>
            <a:pPr lvl="1" eaLnBrk="1" hangingPunct="1">
              <a:buFont typeface="Wingdings 2" pitchFamily="18" charset="2"/>
              <a:buNone/>
            </a:pPr>
            <a:r>
              <a:rPr lang="de-AT" smtClean="0"/>
              <a:t>Bei Lagerung, Herstellung des Impfstoffs, beim Umgang damit oder der Verabreichung</a:t>
            </a:r>
          </a:p>
          <a:p>
            <a:pPr eaLnBrk="1" hangingPunct="1"/>
            <a:r>
              <a:rPr lang="de-AT" smtClean="0"/>
              <a:t>Zufällige Zusammentreffen</a:t>
            </a:r>
          </a:p>
        </p:txBody>
      </p:sp>
      <p:sp>
        <p:nvSpPr>
          <p:cNvPr id="16385" name="Titel 1"/>
          <p:cNvSpPr>
            <a:spLocks noGrp="1"/>
          </p:cNvSpPr>
          <p:nvPr>
            <p:ph type="title"/>
          </p:nvPr>
        </p:nvSpPr>
        <p:spPr/>
        <p:txBody>
          <a:bodyPr/>
          <a:lstStyle/>
          <a:p>
            <a:pPr eaLnBrk="1" hangingPunct="1"/>
            <a:r>
              <a:rPr lang="de-AT" smtClean="0"/>
              <a:t>Kausalität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nhaltsplatzhalter 3"/>
          <p:cNvGraphicFramePr>
            <a:graphicFrameLocks noGrp="1"/>
          </p:cNvGraphicFramePr>
          <p:nvPr>
            <p:ph idx="1"/>
          </p:nvPr>
        </p:nvGraphicFramePr>
        <p:xfrm>
          <a:off x="0" y="1481138"/>
          <a:ext cx="9144000" cy="5376862"/>
        </p:xfrm>
        <a:graphic>
          <a:graphicData uri="http://schemas.openxmlformats.org/drawingml/2006/chart">
            <c:chart xmlns:c="http://schemas.openxmlformats.org/drawingml/2006/chart" xmlns:r="http://schemas.openxmlformats.org/officeDocument/2006/relationships" r:id="rId3"/>
          </a:graphicData>
        </a:graphic>
      </p:graphicFrame>
      <p:sp>
        <p:nvSpPr>
          <p:cNvPr id="3" name="Titel 2"/>
          <p:cNvSpPr>
            <a:spLocks noGrp="1"/>
          </p:cNvSpPr>
          <p:nvPr>
            <p:ph type="title"/>
          </p:nvPr>
        </p:nvSpPr>
        <p:spPr/>
        <p:txBody>
          <a:bodyPr>
            <a:normAutofit/>
          </a:bodyPr>
          <a:lstStyle/>
          <a:p>
            <a:r>
              <a:rPr lang="de-AT" sz="2800" dirty="0" smtClean="0"/>
              <a:t>Gemeldete Nebenwirkungen 1972-1999 (D)</a:t>
            </a:r>
            <a:endParaRPr lang="de-AT"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2" descr="http://www.tuberose.com/Graphics/Accidental%20Implantation.jpg"/>
          <p:cNvPicPr>
            <a:picLocks noChangeAspect="1" noChangeArrowheads="1"/>
          </p:cNvPicPr>
          <p:nvPr/>
        </p:nvPicPr>
        <p:blipFill>
          <a:blip r:embed="rId2" cstate="print"/>
          <a:srcRect/>
          <a:stretch>
            <a:fillRect/>
          </a:stretch>
        </p:blipFill>
        <p:spPr bwMode="auto">
          <a:xfrm>
            <a:off x="0" y="-1"/>
            <a:ext cx="4499992" cy="3444821"/>
          </a:xfrm>
          <a:prstGeom prst="rect">
            <a:avLst/>
          </a:prstGeom>
          <a:noFill/>
          <a:ln w="9525">
            <a:noFill/>
            <a:miter lim="800000"/>
            <a:headEnd/>
            <a:tailEnd/>
          </a:ln>
        </p:spPr>
      </p:pic>
      <p:pic>
        <p:nvPicPr>
          <p:cNvPr id="22530" name="Picture 4" descr="http://www.tuberose.com/Graphics/Eczema%20Vaccinatum.jpg"/>
          <p:cNvPicPr>
            <a:picLocks noChangeAspect="1" noChangeArrowheads="1"/>
          </p:cNvPicPr>
          <p:nvPr/>
        </p:nvPicPr>
        <p:blipFill>
          <a:blip r:embed="rId3" cstate="print"/>
          <a:srcRect/>
          <a:stretch>
            <a:fillRect/>
          </a:stretch>
        </p:blipFill>
        <p:spPr bwMode="auto">
          <a:xfrm>
            <a:off x="4597767" y="-27384"/>
            <a:ext cx="4546234" cy="3456384"/>
          </a:xfrm>
          <a:prstGeom prst="rect">
            <a:avLst/>
          </a:prstGeom>
          <a:noFill/>
          <a:ln w="9525">
            <a:noFill/>
            <a:miter lim="800000"/>
            <a:headEnd/>
            <a:tailEnd/>
          </a:ln>
        </p:spPr>
      </p:pic>
      <p:pic>
        <p:nvPicPr>
          <p:cNvPr id="22531" name="Picture 6" descr="http://www.tuberose.com/Graphics/Generalized%20Vaccinia.jpg"/>
          <p:cNvPicPr>
            <a:picLocks noChangeAspect="1" noChangeArrowheads="1"/>
          </p:cNvPicPr>
          <p:nvPr/>
        </p:nvPicPr>
        <p:blipFill>
          <a:blip r:embed="rId4" cstate="print"/>
          <a:srcRect/>
          <a:stretch>
            <a:fillRect/>
          </a:stretch>
        </p:blipFill>
        <p:spPr bwMode="auto">
          <a:xfrm>
            <a:off x="0" y="3501009"/>
            <a:ext cx="4365098" cy="3356992"/>
          </a:xfrm>
          <a:prstGeom prst="rect">
            <a:avLst/>
          </a:prstGeom>
          <a:noFill/>
          <a:ln w="9525">
            <a:noFill/>
            <a:miter lim="800000"/>
            <a:headEnd/>
            <a:tailEnd/>
          </a:ln>
        </p:spPr>
      </p:pic>
      <p:pic>
        <p:nvPicPr>
          <p:cNvPr id="6" name="Picture 2" descr="http://www.tuberose.com/Graphics/Progressive%20Vaccinia.jpg"/>
          <p:cNvPicPr>
            <a:picLocks noChangeAspect="1" noChangeArrowheads="1"/>
          </p:cNvPicPr>
          <p:nvPr/>
        </p:nvPicPr>
        <p:blipFill>
          <a:blip r:embed="rId5" cstate="print"/>
          <a:srcRect/>
          <a:stretch>
            <a:fillRect/>
          </a:stretch>
        </p:blipFill>
        <p:spPr bwMode="auto">
          <a:xfrm>
            <a:off x="4819227" y="3501009"/>
            <a:ext cx="4324774" cy="335699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platzhalter 2"/>
          <p:cNvSpPr>
            <a:spLocks noGrp="1"/>
          </p:cNvSpPr>
          <p:nvPr>
            <p:ph idx="1"/>
          </p:nvPr>
        </p:nvSpPr>
        <p:spPr/>
        <p:txBody>
          <a:bodyPr>
            <a:normAutofit/>
          </a:bodyPr>
          <a:lstStyle/>
          <a:p>
            <a:pPr eaLnBrk="1" hangingPunct="1"/>
            <a:r>
              <a:rPr lang="de-AT" dirty="0" smtClean="0"/>
              <a:t>Rötung, </a:t>
            </a:r>
            <a:r>
              <a:rPr lang="de-AT" dirty="0" err="1" smtClean="0"/>
              <a:t>Überwärmung</a:t>
            </a:r>
            <a:r>
              <a:rPr lang="de-AT" dirty="0" smtClean="0"/>
              <a:t>, Schwellung, Schmerz</a:t>
            </a:r>
          </a:p>
          <a:p>
            <a:pPr eaLnBrk="1" hangingPunct="1"/>
            <a:r>
              <a:rPr lang="de-AT" dirty="0" smtClean="0"/>
              <a:t>Knötchen, Zysten, Granulome</a:t>
            </a:r>
          </a:p>
          <a:p>
            <a:pPr eaLnBrk="1" hangingPunct="1"/>
            <a:r>
              <a:rPr lang="de-AT" dirty="0" smtClean="0"/>
              <a:t>Abszess</a:t>
            </a:r>
          </a:p>
          <a:p>
            <a:pPr eaLnBrk="1" hangingPunct="1"/>
            <a:r>
              <a:rPr lang="de-AT" dirty="0" smtClean="0"/>
              <a:t>Allergische Reaktionen an der Stichstelle</a:t>
            </a:r>
          </a:p>
          <a:p>
            <a:pPr eaLnBrk="1" hangingPunct="1"/>
            <a:endParaRPr lang="de-AT" dirty="0" smtClean="0"/>
          </a:p>
          <a:p>
            <a:pPr eaLnBrk="1" hangingPunct="1"/>
            <a:endParaRPr lang="de-AT" dirty="0" smtClean="0"/>
          </a:p>
          <a:p>
            <a:pPr eaLnBrk="1" hangingPunct="1"/>
            <a:endParaRPr lang="de-AT" dirty="0" smtClean="0"/>
          </a:p>
        </p:txBody>
      </p:sp>
      <p:sp>
        <p:nvSpPr>
          <p:cNvPr id="2" name="Titel 1"/>
          <p:cNvSpPr>
            <a:spLocks noGrp="1"/>
          </p:cNvSpPr>
          <p:nvPr>
            <p:ph type="title"/>
          </p:nvPr>
        </p:nvSpPr>
        <p:spPr/>
        <p:txBody>
          <a:bodyPr>
            <a:normAutofit fontScale="90000"/>
          </a:bodyPr>
          <a:lstStyle/>
          <a:p>
            <a:pPr eaLnBrk="1" hangingPunct="1">
              <a:defRPr/>
            </a:pPr>
            <a:r>
              <a:rPr lang="de-AT" sz="5000" smtClean="0">
                <a:ln>
                  <a:noFill/>
                </a:ln>
                <a:solidFill>
                  <a:srgbClr val="4CE4AD"/>
                </a:solidFill>
                <a:effectLst>
                  <a:outerShdw blurRad="38100" dist="38100" dir="2700000" algn="tl">
                    <a:srgbClr val="FFFFFF"/>
                  </a:outerShdw>
                </a:effectLst>
              </a:rPr>
              <a:t>Reaktionen an der Impfstelle</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imos">
  <a:themeElements>
    <a:clrScheme name="Deimos">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Deimos">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Deimos">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0</TotalTime>
  <Words>1224</Words>
  <Application>Microsoft Office PowerPoint</Application>
  <PresentationFormat>Bildschirmpräsentation (4:3)</PresentationFormat>
  <Paragraphs>162</Paragraphs>
  <Slides>21</Slides>
  <Notes>6</Notes>
  <HiddenSlides>2</HiddenSlides>
  <MMClips>0</MMClips>
  <ScaleCrop>false</ScaleCrop>
  <HeadingPairs>
    <vt:vector size="4" baseType="variant">
      <vt:variant>
        <vt:lpstr>Design</vt:lpstr>
      </vt:variant>
      <vt:variant>
        <vt:i4>1</vt:i4>
      </vt:variant>
      <vt:variant>
        <vt:lpstr>Folientitel</vt:lpstr>
      </vt:variant>
      <vt:variant>
        <vt:i4>21</vt:i4>
      </vt:variant>
    </vt:vector>
  </HeadingPairs>
  <TitlesOfParts>
    <vt:vector size="22" baseType="lpstr">
      <vt:lpstr>Deimos</vt:lpstr>
      <vt:lpstr>Impfreaktionen Impfnebenwirkungen „Impfschäden“</vt:lpstr>
      <vt:lpstr>Folie 2</vt:lpstr>
      <vt:lpstr>Folie 3</vt:lpstr>
      <vt:lpstr>Folie 4</vt:lpstr>
      <vt:lpstr>Unterscheidung </vt:lpstr>
      <vt:lpstr>Kausalität</vt:lpstr>
      <vt:lpstr>Gemeldete Nebenwirkungen 1972-1999 (D)</vt:lpstr>
      <vt:lpstr>Folie 8</vt:lpstr>
      <vt:lpstr>Reaktionen an der Impfstelle</vt:lpstr>
      <vt:lpstr>Systemische Reaktionen</vt:lpstr>
      <vt:lpstr>Folie 11</vt:lpstr>
      <vt:lpstr>Systemische Reaktionen</vt:lpstr>
      <vt:lpstr>Spezielle pädiatrische Probleme</vt:lpstr>
      <vt:lpstr>Fieber und Fieberkrämpfe</vt:lpstr>
      <vt:lpstr>Krampfanfälle</vt:lpstr>
      <vt:lpstr>Neurologische Komplikationen</vt:lpstr>
      <vt:lpstr>Enzephalitis, Myelitis, Meningitis</vt:lpstr>
      <vt:lpstr>Guillain-Barré Syndrom</vt:lpstr>
      <vt:lpstr>Guillain-Barré Syndrom</vt:lpstr>
      <vt:lpstr>Zusatzstoffe: Thiomersal</vt:lpstr>
      <vt:lpstr>Zusatzstoffe: Aluminium</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taveldoc</dc:creator>
  <cp:lastModifiedBy>Ursula Hollenstein</cp:lastModifiedBy>
  <cp:revision>69</cp:revision>
  <dcterms:created xsi:type="dcterms:W3CDTF">2012-10-15T11:07:52Z</dcterms:created>
  <dcterms:modified xsi:type="dcterms:W3CDTF">2014-06-02T14:43:42Z</dcterms:modified>
</cp:coreProperties>
</file>