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6"/>
  </p:notesMasterIdLst>
  <p:sldIdLst>
    <p:sldId id="285" r:id="rId2"/>
    <p:sldId id="257" r:id="rId3"/>
    <p:sldId id="258" r:id="rId4"/>
    <p:sldId id="276" r:id="rId5"/>
    <p:sldId id="260" r:id="rId6"/>
    <p:sldId id="259" r:id="rId7"/>
    <p:sldId id="273" r:id="rId8"/>
    <p:sldId id="267" r:id="rId9"/>
    <p:sldId id="268" r:id="rId10"/>
    <p:sldId id="265" r:id="rId11"/>
    <p:sldId id="277" r:id="rId12"/>
    <p:sldId id="271" r:id="rId13"/>
    <p:sldId id="282" r:id="rId14"/>
    <p:sldId id="281" r:id="rId15"/>
    <p:sldId id="270" r:id="rId16"/>
    <p:sldId id="261" r:id="rId17"/>
    <p:sldId id="262" r:id="rId18"/>
    <p:sldId id="278" r:id="rId19"/>
    <p:sldId id="274" r:id="rId20"/>
    <p:sldId id="283" r:id="rId21"/>
    <p:sldId id="263" r:id="rId22"/>
    <p:sldId id="275" r:id="rId23"/>
    <p:sldId id="280" r:id="rId24"/>
    <p:sldId id="284" r:id="rId25"/>
  </p:sldIdLst>
  <p:sldSz cx="9144000" cy="6858000" type="screen4x3"/>
  <p:notesSz cx="6858000" cy="9144000"/>
  <p:defaultTextStyle>
    <a:defPPr>
      <a:defRPr lang="de-DE"/>
    </a:defPPr>
    <a:lvl1pPr algn="l" defTabSz="45667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6678" algn="l" defTabSz="45667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3358" algn="l" defTabSz="45667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0038" algn="l" defTabSz="45667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6715" algn="l" defTabSz="45667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3396" algn="l" defTabSz="456678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0074" algn="l" defTabSz="456678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196748" algn="l" defTabSz="456678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3431" algn="l" defTabSz="456678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B727C-042F-034B-9C6A-39F7240D52BA}" type="datetimeFigureOut">
              <a:rPr lang="de-DE" smtClean="0"/>
              <a:t>31.05.14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5011-E189-A14C-873C-0A64DB9D0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09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78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58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38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15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96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4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48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31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07400">
              <a:defRPr/>
            </a:pPr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66723" indent="-256432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25728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6019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46311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56602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66893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7185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476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4292C0-941F-3843-BE32-44CD52B62777}" type="slidenum">
              <a:rPr lang="de-DE" sz="1200">
                <a:latin typeface="Calibri" charset="0"/>
              </a:rPr>
              <a:pPr eaLnBrk="1" hangingPunct="1"/>
              <a:t>5</a:t>
            </a:fld>
            <a:endParaRPr lang="de-DE" sz="1200">
              <a:latin typeface="Calibri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8825">
              <a:spcBef>
                <a:spcPct val="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66723" indent="-256432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25728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6019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46311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56602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66893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7185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476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53DA04-0B4A-ED4A-AB38-196927272B3B}" type="slidenum">
              <a:rPr lang="de-AT" sz="1200">
                <a:latin typeface="Calibri" charset="0"/>
              </a:rPr>
              <a:pPr eaLnBrk="1" hangingPunct="1"/>
              <a:t>8</a:t>
            </a:fld>
            <a:endParaRPr lang="de-AT" sz="1200">
              <a:latin typeface="Calibri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8777">
              <a:defRPr/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66723" indent="-256432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25728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6019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46311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56602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66893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7185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476" indent="-205146" defTabSz="3988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F3D582-8171-9949-9A1E-0EF8A20E8257}" type="slidenum">
              <a:rPr lang="de-AT" sz="1200">
                <a:latin typeface="Calibri" charset="0"/>
              </a:rPr>
              <a:pPr eaLnBrk="1" hangingPunct="1"/>
              <a:t>9</a:t>
            </a:fld>
            <a:endParaRPr lang="de-AT" sz="1200">
              <a:latin typeface="Calibri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8777">
              <a:defRPr/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05977">
              <a:defRPr/>
            </a:pPr>
            <a:endParaRPr lang="de-DE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5977">
              <a:lnSpc>
                <a:spcPct val="93000"/>
              </a:lnSpc>
              <a:spcBef>
                <a:spcPct val="0"/>
              </a:spcBef>
              <a:buSzPct val="45000"/>
              <a:defRPr/>
            </a:pPr>
            <a:r>
              <a:rPr lang="en-GB" sz="1300" b="1">
                <a:latin typeface="Arial" charset="0"/>
              </a:rPr>
              <a:t>Fig 1</a:t>
            </a:r>
            <a:r>
              <a:rPr lang="en-GB">
                <a:latin typeface="Arial" charset="0"/>
              </a:rPr>
              <a:t> Proportion of Australian born women diagnosed as having genital warts at first visit, by age group, 2004-11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05977">
              <a:defRPr/>
            </a:pPr>
            <a:endParaRPr lang="de-DE"/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ln/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5977">
              <a:lnSpc>
                <a:spcPct val="93000"/>
              </a:lnSpc>
              <a:spcBef>
                <a:spcPct val="0"/>
              </a:spcBef>
              <a:buSzPct val="45000"/>
              <a:defRPr/>
            </a:pPr>
            <a:r>
              <a:rPr lang="en-GB" sz="1300" b="1">
                <a:latin typeface="Arial" charset="0"/>
              </a:rPr>
              <a:t>Fig 3</a:t>
            </a:r>
            <a:r>
              <a:rPr lang="en-GB">
                <a:latin typeface="Arial" charset="0"/>
              </a:rPr>
              <a:t> Proportion of Australian born heterosexual men diagnosed as having genital warts at first visit, by age group, 2004-11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640" y="8685068"/>
            <a:ext cx="29709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2" tIns="43146" rIns="86292" bIns="43146"/>
          <a:lstStyle>
            <a:lvl1pPr defTabSz="878993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66723" indent="-256432" defTabSz="878993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25728" indent="-205146" defTabSz="878993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6019" indent="-205146" defTabSz="878993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46311" indent="-205146" defTabSz="878993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56602" indent="-205146" defTabSz="87899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66893" indent="-205146" defTabSz="87899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7185" indent="-205146" defTabSz="87899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476" indent="-205146" defTabSz="87899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fld id="{72870F99-DC6F-E945-8694-C015B9DA65AB}" type="slidenum">
              <a:rPr lang="fr-FR">
                <a:latin typeface="Arial" charset="0"/>
              </a:rPr>
              <a:pPr eaLnBrk="1"/>
              <a:t>14</a:t>
            </a:fld>
            <a:endParaRPr lang="fr-FR">
              <a:latin typeface="Arial" charset="0"/>
            </a:endParaRPr>
          </a:p>
        </p:txBody>
      </p:sp>
      <p:sp>
        <p:nvSpPr>
          <p:cNvPr id="131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10248">
              <a:lnSpc>
                <a:spcPct val="80000"/>
              </a:lnSpc>
              <a:buFontTx/>
              <a:buChar char="•"/>
              <a:defRPr/>
            </a:pPr>
            <a:r>
              <a:rPr lang="en-GB">
                <a:latin typeface="Arial Narrow" charset="0"/>
              </a:rPr>
              <a:t>There is some recently published additional evidence from Australia to support the clinical benefits of Gardasil® in preventing high grade precursor lesions, which would have an important impact on associated cost-offsets and QALYs gained, potentially altering the cost-effectiveness and economic profile for Gardasil®.   </a:t>
            </a:r>
          </a:p>
          <a:p>
            <a:pPr defTabSz="410248">
              <a:lnSpc>
                <a:spcPct val="80000"/>
              </a:lnSpc>
              <a:defRPr/>
            </a:pPr>
            <a:r>
              <a:rPr lang="en-GB">
                <a:latin typeface="Arial Narrow" charset="0"/>
              </a:rPr>
              <a:t>CSS statement they achieved this due to vaccinating up to 26</a:t>
            </a:r>
          </a:p>
          <a:p>
            <a:pPr defTabSz="410248">
              <a:lnSpc>
                <a:spcPct val="80000"/>
              </a:lnSpc>
              <a:buFontTx/>
              <a:buChar char="•"/>
              <a:defRPr/>
            </a:pPr>
            <a:r>
              <a:rPr lang="en-GB">
                <a:latin typeface="Arial Narrow" charset="0"/>
              </a:rPr>
              <a:t>Cervical cancer screening in Australia is accessible to young women immediately after sexual debut and as shown here, Brotherton and colleagues have reported a decrease in incidence of high grade cervical abnormalities in women under the age of 18 years in Victoria, Australia, within 3 years of the implementation of the national quadrivalent HPV vaccination programme.</a:t>
            </a:r>
            <a:r>
              <a:rPr lang="en-GB" u="sng">
                <a:latin typeface="Arial Narrow" charset="0"/>
              </a:rPr>
              <a:t>[2]</a:t>
            </a:r>
            <a:r>
              <a:rPr lang="en-GB">
                <a:latin typeface="Arial Narrow" charset="0"/>
              </a:rPr>
              <a:t> amounting to a  relative reduction of ~50% post vaccination vs pre vaccination. (0.42%/ 0.80%= 0.525 </a:t>
            </a:r>
            <a:r>
              <a:rPr lang="en-GB">
                <a:latin typeface="Arial Narrow" charset="0"/>
                <a:sym typeface="Wingdings" charset="0"/>
              </a:rPr>
              <a:t></a:t>
            </a:r>
            <a:r>
              <a:rPr lang="en-GB">
                <a:latin typeface="Arial Narrow" charset="0"/>
              </a:rPr>
              <a:t> relative risk reduction of 47.5%). </a:t>
            </a:r>
          </a:p>
          <a:p>
            <a:pPr defTabSz="410248">
              <a:lnSpc>
                <a:spcPct val="80000"/>
              </a:lnSpc>
              <a:defRPr/>
            </a:pPr>
            <a:endParaRPr lang="en-GB">
              <a:latin typeface="Arial Narrow" charset="0"/>
            </a:endParaRPr>
          </a:p>
          <a:p>
            <a:pPr defTabSz="410248">
              <a:lnSpc>
                <a:spcPct val="80000"/>
              </a:lnSpc>
              <a:buFontTx/>
              <a:buChar char="•"/>
              <a:defRPr/>
            </a:pPr>
            <a:r>
              <a:rPr lang="en-GB">
                <a:latin typeface="Arial Narrow" charset="0"/>
              </a:rPr>
              <a:t>Vaccination uptake in their school based programme was between 71-79%, which is very similar to coverage rates observed in the UK.</a:t>
            </a:r>
            <a:r>
              <a:rPr lang="en-GB" u="sng">
                <a:latin typeface="Arial Narrow" charset="0"/>
              </a:rPr>
              <a:t>[3]</a:t>
            </a:r>
            <a:r>
              <a:rPr lang="en-GB">
                <a:latin typeface="Arial Narrow" charset="0"/>
              </a:rPr>
              <a:t> </a:t>
            </a:r>
          </a:p>
          <a:p>
            <a:pPr defTabSz="410248">
              <a:lnSpc>
                <a:spcPct val="80000"/>
              </a:lnSpc>
              <a:buFontTx/>
              <a:buChar char="•"/>
              <a:defRPr/>
            </a:pPr>
            <a:r>
              <a:rPr lang="en-GB">
                <a:latin typeface="Arial Narrow" charset="0"/>
              </a:rPr>
              <a:t>Therefore, a similar rapid impact could be expected in the UK population, following the implementation of a Gardasil® vaccination programme in 12-13 year old girls.</a:t>
            </a:r>
          </a:p>
          <a:p>
            <a:pPr defTabSz="410248">
              <a:lnSpc>
                <a:spcPct val="80000"/>
              </a:lnSpc>
              <a:defRPr/>
            </a:pPr>
            <a:endParaRPr lang="en-GB">
              <a:latin typeface="Arial Narrow" charset="0"/>
            </a:endParaRPr>
          </a:p>
          <a:p>
            <a:pPr defTabSz="410248">
              <a:lnSpc>
                <a:spcPct val="80000"/>
              </a:lnSpc>
              <a:buFontTx/>
              <a:buChar char="•"/>
              <a:defRPr/>
            </a:pPr>
            <a:r>
              <a:rPr lang="en-GB">
                <a:latin typeface="Arial Narrow" charset="0"/>
              </a:rPr>
              <a:t>As well as improving outcomes for patients in a real-life setting, there is the potential for Gardasil</a:t>
            </a:r>
            <a:r>
              <a:rPr lang="en-US">
                <a:latin typeface="Arial Narrow" charset="0"/>
              </a:rPr>
              <a:t>®</a:t>
            </a:r>
            <a:r>
              <a:rPr lang="en-GB">
                <a:latin typeface="Arial Narrow" charset="0"/>
              </a:rPr>
              <a:t> to have a significant impact on healthcare resource utilisation and QALYs gained, by preventing high grade precursor lesions. </a:t>
            </a:r>
          </a:p>
          <a:p>
            <a:pPr defTabSz="410248">
              <a:lnSpc>
                <a:spcPct val="80000"/>
              </a:lnSpc>
              <a:buFontTx/>
              <a:buChar char="•"/>
              <a:defRPr/>
            </a:pPr>
            <a:r>
              <a:rPr lang="en-GB" b="1" smtClean="0">
                <a:solidFill>
                  <a:srgbClr val="CC0000"/>
                </a:solidFill>
                <a:latin typeface="Arial Narrow" charset="0"/>
                <a:cs typeface="+mn-cs"/>
              </a:rPr>
              <a:t>These preliminary data provide further evidence of the early benefits on cervical HGA with quadrivalent vaccination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66723" indent="-256432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25728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6019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46311" indent="-205146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56602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66893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7185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476" indent="-205146" defTabSz="4074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A99685-BD09-8046-A6DF-101D5CCA239A}" type="slidenum">
              <a:rPr lang="de-AT" sz="1200">
                <a:latin typeface="Calibri" charset="0"/>
              </a:rPr>
              <a:pPr eaLnBrk="1" hangingPunct="1"/>
              <a:t>21</a:t>
            </a:fld>
            <a:endParaRPr lang="de-AT" sz="120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8825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5270ACA-3500-1742-B829-EE4EA056D971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23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64FD975-6536-9944-AACF-595876823EAC}" type="slidenum">
              <a:rPr lang="en-US" b="1">
                <a:solidFill>
                  <a:srgbClr val="000000"/>
                </a:solidFill>
                <a:cs typeface="Arial" charset="0"/>
              </a:rPr>
              <a:pPr algn="r" eaLnBrk="1" hangingPunct="1"/>
              <a:t>23</a:t>
            </a:fld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05" name="TextBox 1"/>
          <p:cNvSpPr txBox="1">
            <a:spLocks noChangeArrowheads="1"/>
          </p:cNvSpPr>
          <p:nvPr/>
        </p:nvSpPr>
        <p:spPr bwMode="auto">
          <a:xfrm>
            <a:off x="28575" y="1504950"/>
            <a:ext cx="1089025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705" tIns="44851" rIns="89705" bIns="44851">
            <a:spAutoFit/>
          </a:bodyPr>
          <a:lstStyle>
            <a:lvl1pPr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WHO 2009: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p37A</a:t>
            </a:r>
          </a:p>
        </p:txBody>
      </p:sp>
      <p:sp>
        <p:nvSpPr>
          <p:cNvPr id="204806" name="Notes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522D24"/>
                </a:solidFill>
                <a:latin typeface="Arial" charset="0"/>
                <a:ea typeface="MS PGothic" charset="0"/>
                <a:cs typeface="Arial" charset="0"/>
              </a:rPr>
              <a:t>1. World Health Organization (WHO). </a:t>
            </a:r>
            <a:r>
              <a:rPr lang="en-US" i="1">
                <a:solidFill>
                  <a:srgbClr val="522D24"/>
                </a:solidFill>
                <a:latin typeface="Arial" charset="0"/>
                <a:ea typeface="MS PGothic" charset="0"/>
                <a:cs typeface="Arial" charset="0"/>
              </a:rPr>
              <a:t>Wkly Epidemiol Rec</a:t>
            </a:r>
            <a:r>
              <a:rPr lang="en-US">
                <a:solidFill>
                  <a:srgbClr val="522D24"/>
                </a:solidFill>
                <a:latin typeface="Arial" charset="0"/>
                <a:ea typeface="MS PGothic" charset="0"/>
                <a:cs typeface="Arial" charset="0"/>
              </a:rPr>
              <a:t>. 2009;84:37–40.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04807" name="TextBox 1"/>
          <p:cNvSpPr txBox="1">
            <a:spLocks noChangeArrowheads="1"/>
          </p:cNvSpPr>
          <p:nvPr/>
        </p:nvSpPr>
        <p:spPr bwMode="auto">
          <a:xfrm>
            <a:off x="28575" y="2819400"/>
            <a:ext cx="10890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705" tIns="44851" rIns="89705" bIns="44851">
            <a:spAutoFit/>
          </a:bodyPr>
          <a:lstStyle>
            <a:lvl1pPr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WHO 2009: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p39A,B</a:t>
            </a:r>
          </a:p>
        </p:txBody>
      </p:sp>
      <p:sp>
        <p:nvSpPr>
          <p:cNvPr id="204808" name="TextBox 1"/>
          <p:cNvSpPr txBox="1">
            <a:spLocks noChangeArrowheads="1"/>
          </p:cNvSpPr>
          <p:nvPr/>
        </p:nvSpPr>
        <p:spPr bwMode="auto">
          <a:xfrm>
            <a:off x="5767388" y="1800225"/>
            <a:ext cx="109061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705" tIns="44851" rIns="89705" bIns="44851">
            <a:spAutoFit/>
          </a:bodyPr>
          <a:lstStyle>
            <a:lvl1pPr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WHO 2009: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p39A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86425" y="2017713"/>
            <a:ext cx="209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2662238"/>
            <a:ext cx="16589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1717675"/>
            <a:ext cx="336550" cy="68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2" name="TextBox 1"/>
          <p:cNvSpPr txBox="1">
            <a:spLocks noChangeArrowheads="1"/>
          </p:cNvSpPr>
          <p:nvPr/>
        </p:nvSpPr>
        <p:spPr bwMode="auto">
          <a:xfrm>
            <a:off x="5767388" y="2547938"/>
            <a:ext cx="1090612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705" tIns="44851" rIns="89705" bIns="44851">
            <a:spAutoFit/>
          </a:bodyPr>
          <a:lstStyle>
            <a:lvl1pPr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WHO 2009: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p39A, B</a:t>
            </a:r>
          </a:p>
        </p:txBody>
      </p:sp>
      <p:sp>
        <p:nvSpPr>
          <p:cNvPr id="204813" name="TextBox 1"/>
          <p:cNvSpPr txBox="1">
            <a:spLocks noChangeArrowheads="1"/>
          </p:cNvSpPr>
          <p:nvPr/>
        </p:nvSpPr>
        <p:spPr bwMode="auto">
          <a:xfrm>
            <a:off x="5767388" y="3155950"/>
            <a:ext cx="1090612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705" tIns="44851" rIns="89705" bIns="44851">
            <a:spAutoFit/>
          </a:bodyPr>
          <a:lstStyle>
            <a:lvl1pPr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6938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WHO 2009: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  <a:cs typeface="Arial" charset="0"/>
              </a:rPr>
              <a:t>p39A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14800" y="2963863"/>
            <a:ext cx="1781175" cy="388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86425" y="2590800"/>
            <a:ext cx="20955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1676400"/>
            <a:ext cx="457200" cy="4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04875" y="3648086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904875" y="3648086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1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678" indent="0" algn="ctr">
              <a:buNone/>
            </a:lvl2pPr>
            <a:lvl3pPr marL="913358" indent="0" algn="ctr">
              <a:buNone/>
            </a:lvl3pPr>
            <a:lvl4pPr marL="1370038" indent="0" algn="ctr">
              <a:buNone/>
            </a:lvl4pPr>
            <a:lvl5pPr marL="1826715" indent="0" algn="ctr">
              <a:buNone/>
            </a:lvl5pPr>
            <a:lvl6pPr marL="2283396" indent="0" algn="ctr">
              <a:buNone/>
            </a:lvl6pPr>
            <a:lvl7pPr marL="2740074" indent="0" algn="ctr">
              <a:buNone/>
            </a:lvl7pPr>
            <a:lvl8pPr marL="3196748" indent="0" algn="ctr">
              <a:buNone/>
            </a:lvl8pPr>
            <a:lvl9pPr marL="3653431" indent="0" algn="ctr">
              <a:buNone/>
            </a:lvl9pPr>
          </a:lstStyle>
          <a:p>
            <a:r>
              <a:rPr lang="de-AT" smtClean="0"/>
              <a:t>Master-Untertitelformat bearbeiten</a:t>
            </a:r>
            <a:endParaRPr lang="en-US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B0ED18A9-FDC3-7A44-B6B7-8B7A1A5E29D3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8C3AAEF2-B586-3F4B-83B5-76841D31AD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1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38DAA-EB12-4344-8C39-DA3660FC9137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CD0E4-67F7-D64D-9B2D-89B86B29FA0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54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rade Verbindung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Gleichschenkliges Dreieck 4"/>
          <p:cNvSpPr>
            <a:spLocks noChangeAspect="1"/>
          </p:cNvSpPr>
          <p:nvPr/>
        </p:nvSpPr>
        <p:spPr>
          <a:xfrm rot="5400000">
            <a:off x="419103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3630623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A1F81-E3AA-584C-BB0F-54503C3A2C59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C451-9993-484B-80A7-68E14789F1D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14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1542" y="533411"/>
            <a:ext cx="8162925" cy="1090613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12813" y="1905001"/>
            <a:ext cx="8110537" cy="4191000"/>
          </a:xfrm>
        </p:spPr>
        <p:txBody>
          <a:bodyPr>
            <a:normAutofit/>
          </a:bodyPr>
          <a:lstStyle/>
          <a:p>
            <a:pPr lvl="0"/>
            <a:r>
              <a:rPr lang="de-AT" noProof="0" smtClean="0"/>
              <a:t>Diagramm durch Klicken auf Symbol hinzufügen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049FCD-CC20-F146-AECA-991B278377F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99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1542" y="533411"/>
            <a:ext cx="8162925" cy="1090613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2813" y="1905001"/>
            <a:ext cx="3978275" cy="41910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93" y="1905001"/>
            <a:ext cx="3979862" cy="41910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7A84B-B6A7-034E-9A42-54246785EE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7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9906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910138"/>
          </a:xfrm>
        </p:spPr>
        <p:txBody>
          <a:bodyPr>
            <a:normAutofit/>
          </a:bodyPr>
          <a:lstStyle/>
          <a:p>
            <a:pPr lvl="0"/>
            <a:r>
              <a:rPr lang="de-AT" noProof="0" smtClean="0"/>
              <a:t>Tabelle durch Klicken auf Symbol hinzufügen</a:t>
            </a:r>
            <a:endParaRPr lang="de-DE" noProof="0" smtClean="0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78374-B4CE-8B41-A0A2-FE904785BFB7}" type="datetime1">
              <a:rPr lang="fr-FR"/>
              <a:pPr/>
              <a:t>31.05.14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D8327-41D8-CA40-AC5D-7967A75DE6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4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1542" y="533420"/>
            <a:ext cx="8162925" cy="1090613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2813" y="1905001"/>
            <a:ext cx="3978275" cy="41910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5043493" y="1905001"/>
            <a:ext cx="3979862" cy="4191000"/>
          </a:xfrm>
        </p:spPr>
        <p:txBody>
          <a:bodyPr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52002" y="6286265"/>
            <a:ext cx="1905120" cy="457968"/>
          </a:xfrm>
        </p:spPr>
        <p:txBody>
          <a:bodyPr/>
          <a:lstStyle>
            <a:lvl1pPr defTabSz="413780"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91362" y="6286265"/>
            <a:ext cx="2895840" cy="4579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20000" y="6286265"/>
            <a:ext cx="1905120" cy="457968"/>
          </a:xfrm>
        </p:spPr>
        <p:txBody>
          <a:bodyPr/>
          <a:lstStyle>
            <a:lvl1pPr>
              <a:defRPr/>
            </a:lvl1pPr>
          </a:lstStyle>
          <a:p>
            <a:fld id="{3ADCFF60-85E7-2347-A492-99D647FC58C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0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89" y="87317"/>
            <a:ext cx="785446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008" y="1227138"/>
            <a:ext cx="8368811" cy="237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008" y="3752853"/>
            <a:ext cx="8368811" cy="237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3952"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314A5-21D6-ED40-B370-B6381428CBB3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37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77AE7-ABFD-FE42-8352-201D4774DD9B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121A-0244-A74D-85C0-E2CEB10F110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14400" y="2819411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914400" y="2819411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321D7776-A7CB-BE4B-AC51-56FCEE430C0E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979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13F5E324-3DA2-EE46-BEF7-8E00F75897F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3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FC9BA-044D-8C49-BDAC-0A4CFE9D98B3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4624-0033-FB43-BC32-1BA870146AE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3"/>
            <a:ext cx="4038600" cy="40386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3"/>
            <a:ext cx="4038600" cy="40386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7B08B-213E-4F42-B8E4-2A45933902DD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712AF-5C56-6D4A-A929-6203365D61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65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419103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FEF48-A0FD-EF49-810B-99236E9FF699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F0FB0-1D42-0941-95DE-C5B0124FBF3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01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419103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F52C1-21E5-BE4F-AACC-8ECF1534DC64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5BFC-7C38-8E4D-AA1F-77FABD68C2E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5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Gleichschenkliges Dreieck 6"/>
          <p:cNvSpPr>
            <a:spLocks noChangeAspect="1"/>
          </p:cNvSpPr>
          <p:nvPr/>
        </p:nvSpPr>
        <p:spPr>
          <a:xfrm rot="5400000">
            <a:off x="419103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1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3" y="304804"/>
            <a:ext cx="5715000" cy="57150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301CB-0AD7-B64F-AD10-59C64925818B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C8FB-0DEE-9746-9F20-D32BCBA76D1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3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11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8"/>
            <a:ext cx="8229600" cy="674688"/>
          </a:xfrm>
          <a:ln>
            <a:solidFill>
              <a:schemeClr val="accent1"/>
            </a:solidFill>
          </a:ln>
        </p:spPr>
        <p:txBody>
          <a:bodyPr lIns="274002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AT" noProof="0" smtClean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9FAE9-6E43-2749-A5ED-CB2FF86DE524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0D50B-E2C4-AD4F-81A4-9CD17B1C51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34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152402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Mastertitelformat bearbeiten</a:t>
            </a:r>
            <a:endParaRPr lang="en-US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0" tIns="45667" rIns="9133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61"/>
            <a:ext cx="2289175" cy="365125"/>
          </a:xfrm>
          <a:prstGeom prst="rect">
            <a:avLst/>
          </a:prstGeom>
        </p:spPr>
        <p:txBody>
          <a:bodyPr vert="horz" wrap="square" lIns="91330" tIns="45667" rIns="91330" bIns="4566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B9CD4EC7-84AD-6947-9740-A6680727D227}" type="datetime1">
              <a:rPr lang="de-DE"/>
              <a:pPr/>
              <a:t>31.05.14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775" y="6356361"/>
            <a:ext cx="3505200" cy="365125"/>
          </a:xfrm>
          <a:prstGeom prst="rect">
            <a:avLst/>
          </a:prstGeom>
        </p:spPr>
        <p:txBody>
          <a:bodyPr vert="horz" lIns="91330" tIns="45667" rIns="91330" bIns="4566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775" y="6356361"/>
            <a:ext cx="1981200" cy="365125"/>
          </a:xfrm>
          <a:prstGeom prst="rect">
            <a:avLst/>
          </a:prstGeom>
        </p:spPr>
        <p:txBody>
          <a:bodyPr vert="horz" wrap="square" lIns="91330" tIns="45667" rIns="91330" bIns="4566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50EA4B41-5FF0-994B-A0A7-3DDF0ACBCD5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30" tIns="45667" rIns="91330" bIns="4566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3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30" tIns="45667" rIns="91330" bIns="456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0" r:id="rId2"/>
    <p:sldLayoutId id="2147484005" r:id="rId3"/>
    <p:sldLayoutId id="2147484001" r:id="rId4"/>
    <p:sldLayoutId id="2147484002" r:id="rId5"/>
    <p:sldLayoutId id="2147484006" r:id="rId6"/>
    <p:sldLayoutId id="2147484007" r:id="rId7"/>
    <p:sldLayoutId id="2147484008" r:id="rId8"/>
    <p:sldLayoutId id="2147484009" r:id="rId9"/>
    <p:sldLayoutId id="2147484003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5pPr>
      <a:lvl6pPr marL="45667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6pPr>
      <a:lvl7pPr marL="91335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7pPr>
      <a:lvl8pPr marL="137003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8pPr>
      <a:lvl9pPr marL="182671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5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272735" indent="-27273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0"/>
        <a:buChar char=""/>
        <a:defRPr sz="26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47063" indent="-272735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0"/>
        <a:buChar char=""/>
        <a:defRPr sz="2300" kern="1200">
          <a:solidFill>
            <a:schemeClr val="tx2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821388" indent="-22834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0"/>
        <a:buChar char="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3pPr>
      <a:lvl4pPr marL="1095713" indent="-22834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0"/>
        <a:buChar char=""/>
        <a:defRPr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4pPr>
      <a:lvl5pPr marL="1370038" indent="-22834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"/>
        <a:defRPr sz="16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5pPr>
      <a:lvl6pPr marL="1644045" indent="-182671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6715" indent="-182671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9389" indent="-182671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2059" indent="-182671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ho.int/w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-Arbeitsblatt1.xls"/><Relationship Id="rId5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ctrTitle"/>
          </p:nvPr>
        </p:nvSpPr>
        <p:spPr>
          <a:xfrm>
            <a:off x="1219681" y="3718471"/>
            <a:ext cx="6857280" cy="989384"/>
          </a:xfrm>
        </p:spPr>
        <p:txBody>
          <a:bodyPr/>
          <a:lstStyle/>
          <a:p>
            <a:pPr eaLnBrk="1" hangingPunct="1"/>
            <a:r>
              <a:rPr lang="de-DE" sz="2900" dirty="0" smtClean="0">
                <a:latin typeface="Bookman Old Style" charset="0"/>
                <a:ea typeface="ヒラギノ角ゴ Pro W3" charset="0"/>
                <a:cs typeface="ヒラギノ角ゴ Pro W3" charset="0"/>
              </a:rPr>
              <a:t>Wissenswertes über die</a:t>
            </a:r>
            <a:r>
              <a:rPr lang="de-DE" sz="2900" dirty="0">
                <a:latin typeface="Bookman Old Style" charset="0"/>
                <a:ea typeface="ヒラギノ角ゴ Pro W3" charset="0"/>
                <a:cs typeface="ヒラギノ角ゴ Pro W3" charset="0"/>
              </a:rPr>
              <a:t/>
            </a:r>
            <a:br>
              <a:rPr lang="de-DE" sz="2900" dirty="0">
                <a:latin typeface="Bookman Old Style" charset="0"/>
                <a:ea typeface="ヒラギノ角ゴ Pro W3" charset="0"/>
                <a:cs typeface="ヒラギノ角ゴ Pro W3" charset="0"/>
              </a:rPr>
            </a:br>
            <a:r>
              <a:rPr lang="de-DE" sz="2900" i="1" dirty="0">
                <a:latin typeface="Bookman Old Style" charset="0"/>
                <a:ea typeface="ヒラギノ角ゴ Pro W3" charset="0"/>
                <a:cs typeface="ヒラギノ角ゴ Pro W3" charset="0"/>
              </a:rPr>
              <a:t>HPV-Impfung</a:t>
            </a:r>
            <a:endParaRPr lang="de-DE" sz="2800" i="1" dirty="0">
              <a:latin typeface="Bookman Old Style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4" name="Untertitel 2"/>
          <p:cNvSpPr>
            <a:spLocks noGrp="1"/>
          </p:cNvSpPr>
          <p:nvPr>
            <p:ph type="subTitle" idx="1"/>
          </p:nvPr>
        </p:nvSpPr>
        <p:spPr>
          <a:xfrm>
            <a:off x="1219681" y="5124058"/>
            <a:ext cx="6857280" cy="5342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dirty="0" err="1">
                <a:latin typeface="Bookman Old Style" charset="0"/>
                <a:ea typeface="ヒラギノ角ゴ Pro W3" charset="0"/>
                <a:cs typeface="ヒラギノ角ゴ Pro W3" charset="0"/>
              </a:rPr>
              <a:t>Elmar</a:t>
            </a:r>
            <a:r>
              <a:rPr lang="en-US" sz="1400" dirty="0">
                <a:latin typeface="Bookman Old Style" charset="0"/>
                <a:ea typeface="ヒラギノ角ゴ Pro W3" charset="0"/>
                <a:cs typeface="ヒラギノ角ゴ Pro W3" charset="0"/>
              </a:rPr>
              <a:t> A. Joura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err="1" smtClean="0">
                <a:latin typeface="Bookman Old Style" charset="0"/>
                <a:ea typeface="ヒラギノ角ゴ Pro W3" charset="0"/>
                <a:cs typeface="ヒラギノ角ゴ Pro W3" charset="0"/>
              </a:rPr>
              <a:t>Universitätsklinik</a:t>
            </a:r>
            <a:r>
              <a:rPr lang="en-US" sz="1400" dirty="0" smtClean="0">
                <a:latin typeface="Bookman Old Style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400" dirty="0" err="1" smtClean="0">
                <a:latin typeface="Bookman Old Style" charset="0"/>
                <a:ea typeface="ヒラギノ角ゴ Pro W3" charset="0"/>
                <a:cs typeface="ヒラギノ角ゴ Pro W3" charset="0"/>
              </a:rPr>
              <a:t>für</a:t>
            </a:r>
            <a:r>
              <a:rPr lang="en-US" sz="1400" dirty="0" smtClean="0">
                <a:latin typeface="Bookman Old Style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400" dirty="0" err="1" smtClean="0">
                <a:latin typeface="Bookman Old Style" charset="0"/>
                <a:ea typeface="ヒラギノ角ゴ Pro W3" charset="0"/>
                <a:cs typeface="ヒラギノ角ゴ Pro W3" charset="0"/>
              </a:rPr>
              <a:t>Frauenheilkunde</a:t>
            </a:r>
            <a:r>
              <a:rPr lang="en-US" sz="1400" dirty="0" smtClean="0">
                <a:latin typeface="Bookman Old Style" charset="0"/>
                <a:ea typeface="ヒラギノ角ゴ Pro W3" charset="0"/>
                <a:cs typeface="ヒラギノ角ゴ Pro W3" charset="0"/>
              </a:rPr>
              <a:t>, AKH Wien</a:t>
            </a:r>
            <a:endParaRPr lang="en-US" sz="1400" dirty="0">
              <a:latin typeface="Bookman Old Style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8435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493972"/>
            <a:ext cx="1795680" cy="5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5098919" y="6124964"/>
            <a:ext cx="3191454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800" dirty="0" smtClean="0">
                <a:latin typeface="Gill Sans MT" charset="0"/>
                <a:ea typeface="ヒラギノ角ゴ Pro W3" charset="0"/>
                <a:cs typeface="ヒラギノ角ゴ Pro W3" charset="0"/>
              </a:rPr>
              <a:t>Wien, 2 Juni 2014</a:t>
            </a:r>
            <a:endParaRPr lang="de-DE" sz="1800" dirty="0">
              <a:latin typeface="Gill Sans MT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8437" name="Bild 6" descr="ccc_web_butt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80" y="493972"/>
            <a:ext cx="2073600" cy="70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 descr="peg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72" y="5854674"/>
            <a:ext cx="1227742" cy="737295"/>
          </a:xfrm>
          <a:prstGeom prst="rect">
            <a:avLst/>
          </a:prstGeom>
        </p:spPr>
      </p:pic>
      <p:pic>
        <p:nvPicPr>
          <p:cNvPr id="3" name="Bild 2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4" y="5766240"/>
            <a:ext cx="2820183" cy="8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2"/>
          <p:cNvSpPr>
            <a:spLocks noChangeShapeType="1"/>
          </p:cNvSpPr>
          <p:nvPr/>
        </p:nvSpPr>
        <p:spPr bwMode="auto">
          <a:xfrm>
            <a:off x="449282" y="5690038"/>
            <a:ext cx="8010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 rot="10800000">
            <a:off x="1854722" y="4896517"/>
            <a:ext cx="5067360" cy="79928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79 w 21600"/>
              <a:gd name="T13" fmla="*/ 2879 h 21600"/>
              <a:gd name="T14" fmla="*/ 18721 w 21600"/>
              <a:gd name="T15" fmla="*/ 187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7" y="21600"/>
                </a:lnTo>
                <a:lnTo>
                  <a:pt x="1944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213" tIns="45609" rIns="91213" bIns="45609" anchor="ctr"/>
          <a:lstStyle/>
          <a:p>
            <a:endParaRPr lang="de-DE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1605" y="6248826"/>
            <a:ext cx="8153280" cy="5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55" tIns="45609" rIns="17955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GB" sz="1000">
                <a:latin typeface="Gill Sans MT" charset="0"/>
                <a:ea typeface="ヒラギノ角ゴ Pro W3" charset="0"/>
                <a:cs typeface="ヒラギノ角ゴ Pro W3" charset="0"/>
              </a:rPr>
              <a:t>Annual number of new cancer cases calculated based on crude incidence rates from IARC database (1998-2002) and population estimate Eurostat 2008; estimate Globocan 2008 for cervical cancer; published HPV prevalence rates were applied (for Europe, when available) Genital warts estimates based on incidence rates in UK, HPA 2007</a:t>
            </a:r>
          </a:p>
        </p:txBody>
      </p:sp>
      <p:pic>
        <p:nvPicPr>
          <p:cNvPr id="31748" name="Picture 6" descr="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40" y="1219818"/>
            <a:ext cx="691200" cy="54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685440" y="1752664"/>
            <a:ext cx="3464640" cy="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685440" y="2896145"/>
            <a:ext cx="7620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 flipV="1">
            <a:off x="685440" y="3657984"/>
            <a:ext cx="7620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 rot="10800000">
            <a:off x="3031200" y="2877426"/>
            <a:ext cx="2774880" cy="8021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82 w 21600"/>
              <a:gd name="T13" fmla="*/ 3682 h 21600"/>
              <a:gd name="T14" fmla="*/ 17918 w 21600"/>
              <a:gd name="T15" fmla="*/ 179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63" y="21600"/>
                </a:lnTo>
                <a:lnTo>
                  <a:pt x="1783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F9F9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91213" tIns="45609" rIns="91213" bIns="45609" anchor="ctr"/>
          <a:lstStyle/>
          <a:p>
            <a:endParaRPr lang="de-DE"/>
          </a:p>
        </p:txBody>
      </p:sp>
      <p:sp>
        <p:nvSpPr>
          <p:cNvPr id="31753" name="AutoShape 11"/>
          <p:cNvSpPr>
            <a:spLocks noChangeArrowheads="1"/>
          </p:cNvSpPr>
          <p:nvPr/>
        </p:nvSpPr>
        <p:spPr bwMode="auto">
          <a:xfrm rot="10800000">
            <a:off x="2397601" y="3695428"/>
            <a:ext cx="4027680" cy="10844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95 w 21600"/>
              <a:gd name="T13" fmla="*/ 3495 h 21600"/>
              <a:gd name="T14" fmla="*/ 18105 w 21600"/>
              <a:gd name="T15" fmla="*/ 181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89" y="21600"/>
                </a:lnTo>
                <a:lnTo>
                  <a:pt x="1821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4B95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91213" tIns="45609" rIns="91213" bIns="45609" anchor="ctr"/>
          <a:lstStyle/>
          <a:p>
            <a:endParaRPr lang="de-DE"/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6876001" y="4452947"/>
            <a:ext cx="148752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Cervical Cancer</a:t>
            </a:r>
          </a:p>
        </p:txBody>
      </p:sp>
      <p:sp>
        <p:nvSpPr>
          <p:cNvPr id="31755" name="AutoShape 13"/>
          <p:cNvSpPr>
            <a:spLocks noChangeArrowheads="1"/>
          </p:cNvSpPr>
          <p:nvPr/>
        </p:nvSpPr>
        <p:spPr bwMode="auto">
          <a:xfrm>
            <a:off x="4093925" y="1277415"/>
            <a:ext cx="607680" cy="522774"/>
          </a:xfrm>
          <a:prstGeom prst="triangle">
            <a:avLst>
              <a:gd name="adj" fmla="val 49597"/>
            </a:avLst>
          </a:prstGeom>
          <a:solidFill>
            <a:srgbClr val="0099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91213" tIns="45609" rIns="91213" bIns="45609" anchor="ctr"/>
          <a:lstStyle/>
          <a:p>
            <a:endParaRPr lang="de-DE">
              <a:latin typeface="Gill Sans MT" charset="0"/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7086245" y="3352672"/>
            <a:ext cx="124704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H&amp;N Cancer</a:t>
            </a:r>
          </a:p>
        </p:txBody>
      </p:sp>
      <p:sp>
        <p:nvSpPr>
          <p:cNvPr id="31757" name="AutoShape 15"/>
          <p:cNvSpPr>
            <a:spLocks noChangeArrowheads="1"/>
          </p:cNvSpPr>
          <p:nvPr/>
        </p:nvSpPr>
        <p:spPr bwMode="auto">
          <a:xfrm rot="10800000">
            <a:off x="3496320" y="2376249"/>
            <a:ext cx="1831680" cy="4910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57 w 21600"/>
              <a:gd name="T13" fmla="*/ 3457 h 21600"/>
              <a:gd name="T14" fmla="*/ 18143 w 21600"/>
              <a:gd name="T15" fmla="*/ 1814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14" y="21600"/>
                </a:lnTo>
                <a:lnTo>
                  <a:pt x="1828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F9F9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91213" tIns="45609" rIns="91213" bIns="45609" anchor="ctr"/>
          <a:lstStyle/>
          <a:p>
            <a:endParaRPr lang="de-DE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6976805" y="2590832"/>
            <a:ext cx="136800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Anal Cancer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3826085" y="4146196"/>
            <a:ext cx="135648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23,000</a:t>
            </a:r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5484961" y="2053656"/>
            <a:ext cx="284112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Vulvar &amp; Vaginal Cancer</a:t>
            </a:r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>
            <a:off x="6492960" y="4748179"/>
            <a:ext cx="1797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62" name="Line 20"/>
          <p:cNvSpPr>
            <a:spLocks noChangeShapeType="1"/>
          </p:cNvSpPr>
          <p:nvPr/>
        </p:nvSpPr>
        <p:spPr bwMode="auto">
          <a:xfrm>
            <a:off x="4880160" y="2348896"/>
            <a:ext cx="3425760" cy="12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63" name="AutoShape 21"/>
          <p:cNvSpPr>
            <a:spLocks noChangeArrowheads="1"/>
          </p:cNvSpPr>
          <p:nvPr/>
        </p:nvSpPr>
        <p:spPr bwMode="auto">
          <a:xfrm rot="10800000">
            <a:off x="3772802" y="1794438"/>
            <a:ext cx="1260000" cy="57462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10 w 21600"/>
              <a:gd name="T13" fmla="*/ 4710 h 21600"/>
              <a:gd name="T14" fmla="*/ 16890 w 21600"/>
              <a:gd name="T15" fmla="*/ 168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20" y="21600"/>
                </a:lnTo>
                <a:lnTo>
                  <a:pt x="1578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4B95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91213" tIns="45609" rIns="91213" bIns="45609" anchor="ctr"/>
          <a:lstStyle/>
          <a:p>
            <a:endParaRPr lang="de-DE"/>
          </a:p>
        </p:txBody>
      </p:sp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3638885" y="1926922"/>
            <a:ext cx="154080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3,700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/>
        </p:nvSpPr>
        <p:spPr bwMode="auto">
          <a:xfrm>
            <a:off x="3611520" y="1520800"/>
            <a:ext cx="1540800" cy="2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400" b="1">
                <a:latin typeface="Arial Narrow" charset="0"/>
                <a:ea typeface="ヒラギノ角ゴ Pro W3" charset="0"/>
                <a:cs typeface="ヒラギノ角ゴ Pro W3" charset="0"/>
              </a:rPr>
              <a:t>1000</a:t>
            </a:r>
          </a:p>
        </p:txBody>
      </p:sp>
      <p:sp>
        <p:nvSpPr>
          <p:cNvPr id="31766" name="Text Box 24"/>
          <p:cNvSpPr txBox="1">
            <a:spLocks noChangeArrowheads="1"/>
          </p:cNvSpPr>
          <p:nvPr/>
        </p:nvSpPr>
        <p:spPr bwMode="auto">
          <a:xfrm>
            <a:off x="613440" y="1464634"/>
            <a:ext cx="136800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Penile Cancer</a:t>
            </a:r>
          </a:p>
        </p:txBody>
      </p:sp>
      <p:sp>
        <p:nvSpPr>
          <p:cNvPr id="31767" name="Line 25"/>
          <p:cNvSpPr>
            <a:spLocks noChangeShapeType="1"/>
          </p:cNvSpPr>
          <p:nvPr/>
        </p:nvSpPr>
        <p:spPr bwMode="auto">
          <a:xfrm>
            <a:off x="4387680" y="2374810"/>
            <a:ext cx="0" cy="47669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68" name="Line 26"/>
          <p:cNvSpPr>
            <a:spLocks noChangeShapeType="1"/>
          </p:cNvSpPr>
          <p:nvPr/>
        </p:nvSpPr>
        <p:spPr bwMode="auto">
          <a:xfrm flipH="1">
            <a:off x="5117760" y="2888953"/>
            <a:ext cx="0" cy="77480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69" name="Text Box 27"/>
          <p:cNvSpPr txBox="1">
            <a:spLocks noChangeArrowheads="1"/>
          </p:cNvSpPr>
          <p:nvPr/>
        </p:nvSpPr>
        <p:spPr bwMode="auto">
          <a:xfrm>
            <a:off x="622080" y="3365634"/>
            <a:ext cx="124704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H&amp;N Cancer</a:t>
            </a:r>
          </a:p>
        </p:txBody>
      </p:sp>
      <p:sp>
        <p:nvSpPr>
          <p:cNvPr id="31770" name="Text Box 28"/>
          <p:cNvSpPr txBox="1">
            <a:spLocks noChangeArrowheads="1"/>
          </p:cNvSpPr>
          <p:nvPr/>
        </p:nvSpPr>
        <p:spPr bwMode="auto">
          <a:xfrm>
            <a:off x="613440" y="2600913"/>
            <a:ext cx="136800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Anal Cancer</a:t>
            </a:r>
          </a:p>
        </p:txBody>
      </p:sp>
      <p:sp>
        <p:nvSpPr>
          <p:cNvPr id="31771" name="Line 29"/>
          <p:cNvSpPr>
            <a:spLocks noChangeShapeType="1"/>
          </p:cNvSpPr>
          <p:nvPr/>
        </p:nvSpPr>
        <p:spPr bwMode="auto">
          <a:xfrm flipH="1">
            <a:off x="4616640" y="4863392"/>
            <a:ext cx="8640" cy="82088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72" name="Text Box 30"/>
          <p:cNvSpPr txBox="1">
            <a:spLocks noChangeArrowheads="1"/>
          </p:cNvSpPr>
          <p:nvPr/>
        </p:nvSpPr>
        <p:spPr bwMode="auto">
          <a:xfrm>
            <a:off x="2986560" y="5116858"/>
            <a:ext cx="135648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solidFill>
                  <a:schemeClr val="bg1"/>
                </a:solidFill>
                <a:latin typeface="Arial Narrow" charset="0"/>
                <a:ea typeface="ヒラギノ角ゴ Pro W3" charset="0"/>
                <a:cs typeface="ヒラギノ角ゴ Pro W3" charset="0"/>
              </a:rPr>
              <a:t>329,000</a:t>
            </a:r>
          </a:p>
        </p:txBody>
      </p:sp>
      <p:sp>
        <p:nvSpPr>
          <p:cNvPr id="31773" name="Text Box 31"/>
          <p:cNvSpPr txBox="1">
            <a:spLocks noChangeArrowheads="1"/>
          </p:cNvSpPr>
          <p:nvPr/>
        </p:nvSpPr>
        <p:spPr bwMode="auto">
          <a:xfrm>
            <a:off x="5004005" y="5124058"/>
            <a:ext cx="135648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solidFill>
                  <a:schemeClr val="bg1"/>
                </a:solidFill>
                <a:latin typeface="Arial Narrow" charset="0"/>
                <a:ea typeface="ヒラギノ角ゴ Pro W3" charset="0"/>
                <a:cs typeface="ヒラギノ角ゴ Pro W3" charset="0"/>
              </a:rPr>
              <a:t>292,000</a:t>
            </a:r>
          </a:p>
        </p:txBody>
      </p:sp>
      <p:sp>
        <p:nvSpPr>
          <p:cNvPr id="31774" name="Text Box 32"/>
          <p:cNvSpPr txBox="1">
            <a:spLocks noChangeArrowheads="1"/>
          </p:cNvSpPr>
          <p:nvPr/>
        </p:nvSpPr>
        <p:spPr bwMode="auto">
          <a:xfrm>
            <a:off x="659520" y="5402008"/>
            <a:ext cx="124560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Genital warts</a:t>
            </a:r>
          </a:p>
        </p:txBody>
      </p:sp>
      <p:sp>
        <p:nvSpPr>
          <p:cNvPr id="31775" name="Text Box 33"/>
          <p:cNvSpPr txBox="1">
            <a:spLocks noChangeArrowheads="1"/>
          </p:cNvSpPr>
          <p:nvPr/>
        </p:nvSpPr>
        <p:spPr bwMode="auto">
          <a:xfrm>
            <a:off x="7306560" y="5400567"/>
            <a:ext cx="124704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Genital warts</a:t>
            </a:r>
          </a:p>
        </p:txBody>
      </p:sp>
      <p:sp>
        <p:nvSpPr>
          <p:cNvPr id="31776" name="Text Box 35"/>
          <p:cNvSpPr txBox="1">
            <a:spLocks noChangeArrowheads="1"/>
          </p:cNvSpPr>
          <p:nvPr/>
        </p:nvSpPr>
        <p:spPr bwMode="auto">
          <a:xfrm>
            <a:off x="685440" y="4933967"/>
            <a:ext cx="1372320" cy="369197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b="1">
                <a:solidFill>
                  <a:schemeClr val="bg1"/>
                </a:solidFill>
                <a:latin typeface="Arial Narrow" charset="0"/>
                <a:ea typeface="ヒラギノ角ゴ Pro W3" charset="0"/>
                <a:cs typeface="ヒラギノ角ゴ Pro W3" charset="0"/>
              </a:rPr>
              <a:t>MALE</a:t>
            </a:r>
          </a:p>
        </p:txBody>
      </p:sp>
      <p:sp>
        <p:nvSpPr>
          <p:cNvPr id="31777" name="Text Box 36"/>
          <p:cNvSpPr txBox="1">
            <a:spLocks noChangeArrowheads="1"/>
          </p:cNvSpPr>
          <p:nvPr/>
        </p:nvSpPr>
        <p:spPr bwMode="auto">
          <a:xfrm>
            <a:off x="7009920" y="4933967"/>
            <a:ext cx="1296000" cy="369197"/>
          </a:xfrm>
          <a:prstGeom prst="rect">
            <a:avLst/>
          </a:prstGeom>
          <a:solidFill>
            <a:srgbClr val="DE4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b="1">
                <a:latin typeface="Arial Narrow" charset="0"/>
                <a:ea typeface="ヒラギノ角ゴ Pro W3" charset="0"/>
                <a:cs typeface="ヒラギノ角ゴ Pro W3" charset="0"/>
              </a:rPr>
              <a:t>FEMALE</a:t>
            </a:r>
          </a:p>
        </p:txBody>
      </p:sp>
      <p:sp>
        <p:nvSpPr>
          <p:cNvPr id="31778" name="Text Box 37"/>
          <p:cNvSpPr txBox="1">
            <a:spLocks noChangeArrowheads="1"/>
          </p:cNvSpPr>
          <p:nvPr/>
        </p:nvSpPr>
        <p:spPr bwMode="auto">
          <a:xfrm>
            <a:off x="381600" y="5638192"/>
            <a:ext cx="8229600" cy="7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800">
                <a:solidFill>
                  <a:schemeClr val="tx2"/>
                </a:solidFill>
                <a:latin typeface="Gill Sans MT" charset="0"/>
                <a:ea typeface="ヒラギノ角ゴ Pro W3" charset="0"/>
                <a:cs typeface="ヒラギノ角ゴ Pro W3" charset="0"/>
              </a:rPr>
              <a:t>Annual new cancers and genital warts cases related to HPV 6,11,16 and/or 18 in Males and Females in Europe</a:t>
            </a:r>
          </a:p>
        </p:txBody>
      </p:sp>
      <p:sp>
        <p:nvSpPr>
          <p:cNvPr id="31779" name="Line 47"/>
          <p:cNvSpPr>
            <a:spLocks noChangeShapeType="1"/>
          </p:cNvSpPr>
          <p:nvPr/>
        </p:nvSpPr>
        <p:spPr bwMode="auto">
          <a:xfrm>
            <a:off x="609125" y="4800024"/>
            <a:ext cx="777312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80" name="Freeform 48"/>
          <p:cNvSpPr>
            <a:spLocks/>
          </p:cNvSpPr>
          <p:nvPr/>
        </p:nvSpPr>
        <p:spPr bwMode="auto">
          <a:xfrm>
            <a:off x="3512160" y="2387772"/>
            <a:ext cx="862560" cy="466609"/>
          </a:xfrm>
          <a:custGeom>
            <a:avLst/>
            <a:gdLst>
              <a:gd name="T0" fmla="*/ 2147483647 w 544"/>
              <a:gd name="T1" fmla="*/ 0 h 294"/>
              <a:gd name="T2" fmla="*/ 2147483647 w 544"/>
              <a:gd name="T3" fmla="*/ 2147483647 h 294"/>
              <a:gd name="T4" fmla="*/ 0 w 544"/>
              <a:gd name="T5" fmla="*/ 2147483647 h 294"/>
              <a:gd name="T6" fmla="*/ 2147483647 w 544"/>
              <a:gd name="T7" fmla="*/ 0 h 294"/>
              <a:gd name="T8" fmla="*/ 2147483647 w 544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94"/>
              <a:gd name="T17" fmla="*/ 544 w 544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94">
                <a:moveTo>
                  <a:pt x="544" y="0"/>
                </a:moveTo>
                <a:lnTo>
                  <a:pt x="544" y="294"/>
                </a:lnTo>
                <a:lnTo>
                  <a:pt x="0" y="294"/>
                </a:lnTo>
                <a:lnTo>
                  <a:pt x="168" y="0"/>
                </a:lnTo>
                <a:lnTo>
                  <a:pt x="544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81" name="Freeform 49"/>
          <p:cNvSpPr>
            <a:spLocks/>
          </p:cNvSpPr>
          <p:nvPr/>
        </p:nvSpPr>
        <p:spPr bwMode="auto">
          <a:xfrm>
            <a:off x="4394880" y="2387772"/>
            <a:ext cx="907200" cy="466609"/>
          </a:xfrm>
          <a:custGeom>
            <a:avLst/>
            <a:gdLst>
              <a:gd name="T0" fmla="*/ 0 w 572"/>
              <a:gd name="T1" fmla="*/ 0 h 294"/>
              <a:gd name="T2" fmla="*/ 0 w 572"/>
              <a:gd name="T3" fmla="*/ 2147483647 h 294"/>
              <a:gd name="T4" fmla="*/ 2147483647 w 572"/>
              <a:gd name="T5" fmla="*/ 2147483647 h 294"/>
              <a:gd name="T6" fmla="*/ 2147483647 w 572"/>
              <a:gd name="T7" fmla="*/ 0 h 294"/>
              <a:gd name="T8" fmla="*/ 0 w 572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2"/>
              <a:gd name="T16" fmla="*/ 0 h 294"/>
              <a:gd name="T17" fmla="*/ 572 w 572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2" h="294">
                <a:moveTo>
                  <a:pt x="0" y="0"/>
                </a:moveTo>
                <a:lnTo>
                  <a:pt x="0" y="294"/>
                </a:lnTo>
                <a:lnTo>
                  <a:pt x="572" y="294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DE4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82" name="Freeform 50"/>
          <p:cNvSpPr>
            <a:spLocks/>
          </p:cNvSpPr>
          <p:nvPr/>
        </p:nvSpPr>
        <p:spPr bwMode="auto">
          <a:xfrm>
            <a:off x="3048480" y="2888943"/>
            <a:ext cx="2056320" cy="777682"/>
          </a:xfrm>
          <a:custGeom>
            <a:avLst/>
            <a:gdLst>
              <a:gd name="T0" fmla="*/ 2147483647 w 1296"/>
              <a:gd name="T1" fmla="*/ 0 h 490"/>
              <a:gd name="T2" fmla="*/ 2147483647 w 1296"/>
              <a:gd name="T3" fmla="*/ 2147483647 h 490"/>
              <a:gd name="T4" fmla="*/ 0 w 1296"/>
              <a:gd name="T5" fmla="*/ 2147483647 h 490"/>
              <a:gd name="T6" fmla="*/ 2147483647 w 1296"/>
              <a:gd name="T7" fmla="*/ 0 h 490"/>
              <a:gd name="T8" fmla="*/ 2147483647 w 1296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490"/>
              <a:gd name="T17" fmla="*/ 1296 w 1296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490">
                <a:moveTo>
                  <a:pt x="1296" y="0"/>
                </a:moveTo>
                <a:lnTo>
                  <a:pt x="1296" y="490"/>
                </a:lnTo>
                <a:lnTo>
                  <a:pt x="0" y="490"/>
                </a:lnTo>
                <a:lnTo>
                  <a:pt x="296" y="0"/>
                </a:lnTo>
                <a:lnTo>
                  <a:pt x="1296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83" name="Freeform 51"/>
          <p:cNvSpPr>
            <a:spLocks/>
          </p:cNvSpPr>
          <p:nvPr/>
        </p:nvSpPr>
        <p:spPr bwMode="auto">
          <a:xfrm>
            <a:off x="5130725" y="2888943"/>
            <a:ext cx="653760" cy="777682"/>
          </a:xfrm>
          <a:custGeom>
            <a:avLst/>
            <a:gdLst>
              <a:gd name="T0" fmla="*/ 0 w 412"/>
              <a:gd name="T1" fmla="*/ 0 h 490"/>
              <a:gd name="T2" fmla="*/ 0 w 412"/>
              <a:gd name="T3" fmla="*/ 2147483647 h 490"/>
              <a:gd name="T4" fmla="*/ 2147483647 w 412"/>
              <a:gd name="T5" fmla="*/ 2147483647 h 490"/>
              <a:gd name="T6" fmla="*/ 2147483647 w 412"/>
              <a:gd name="T7" fmla="*/ 0 h 490"/>
              <a:gd name="T8" fmla="*/ 0 w 412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490"/>
              <a:gd name="T17" fmla="*/ 412 w 412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490">
                <a:moveTo>
                  <a:pt x="0" y="0"/>
                </a:moveTo>
                <a:lnTo>
                  <a:pt x="0" y="490"/>
                </a:lnTo>
                <a:lnTo>
                  <a:pt x="412" y="490"/>
                </a:lnTo>
                <a:lnTo>
                  <a:pt x="114" y="0"/>
                </a:lnTo>
                <a:lnTo>
                  <a:pt x="0" y="0"/>
                </a:lnTo>
                <a:close/>
              </a:path>
            </a:pathLst>
          </a:custGeom>
          <a:solidFill>
            <a:srgbClr val="DE4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13" tIns="45609" rIns="91213" bIns="45609"/>
          <a:lstStyle/>
          <a:p>
            <a:endParaRPr lang="de-DE"/>
          </a:p>
        </p:txBody>
      </p:sp>
      <p:sp>
        <p:nvSpPr>
          <p:cNvPr id="31784" name="Text Box 52"/>
          <p:cNvSpPr txBox="1">
            <a:spLocks noChangeArrowheads="1"/>
          </p:cNvSpPr>
          <p:nvPr/>
        </p:nvSpPr>
        <p:spPr bwMode="auto">
          <a:xfrm>
            <a:off x="4635360" y="3342593"/>
            <a:ext cx="1542240" cy="3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2,300</a:t>
            </a:r>
          </a:p>
        </p:txBody>
      </p:sp>
      <p:sp>
        <p:nvSpPr>
          <p:cNvPr id="31785" name="Text Box 53"/>
          <p:cNvSpPr txBox="1">
            <a:spLocks noChangeArrowheads="1"/>
          </p:cNvSpPr>
          <p:nvPr/>
        </p:nvSpPr>
        <p:spPr bwMode="auto">
          <a:xfrm>
            <a:off x="4334400" y="2498663"/>
            <a:ext cx="100368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2,800</a:t>
            </a:r>
          </a:p>
        </p:txBody>
      </p:sp>
      <p:sp>
        <p:nvSpPr>
          <p:cNvPr id="31786" name="Text Box 54"/>
          <p:cNvSpPr txBox="1">
            <a:spLocks noChangeArrowheads="1"/>
          </p:cNvSpPr>
          <p:nvPr/>
        </p:nvSpPr>
        <p:spPr bwMode="auto">
          <a:xfrm>
            <a:off x="3705125" y="2497222"/>
            <a:ext cx="100512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1,600</a:t>
            </a:r>
          </a:p>
        </p:txBody>
      </p:sp>
      <p:sp>
        <p:nvSpPr>
          <p:cNvPr id="31787" name="Text Box 55"/>
          <p:cNvSpPr txBox="1">
            <a:spLocks noChangeArrowheads="1"/>
          </p:cNvSpPr>
          <p:nvPr/>
        </p:nvSpPr>
        <p:spPr bwMode="auto">
          <a:xfrm>
            <a:off x="3797280" y="3331070"/>
            <a:ext cx="1221120" cy="3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>
                <a:latin typeface="Arial Narrow" charset="0"/>
                <a:ea typeface="ヒラギノ角ゴ Pro W3" charset="0"/>
                <a:cs typeface="ヒラギノ角ゴ Pro W3" charset="0"/>
              </a:rPr>
              <a:t>11,600</a:t>
            </a:r>
          </a:p>
        </p:txBody>
      </p:sp>
      <p:cxnSp>
        <p:nvCxnSpPr>
          <p:cNvPr id="31788" name="Straight Connector 6"/>
          <p:cNvCxnSpPr>
            <a:cxnSpLocks noChangeShapeType="1"/>
          </p:cNvCxnSpPr>
          <p:nvPr/>
        </p:nvCxnSpPr>
        <p:spPr bwMode="auto">
          <a:xfrm>
            <a:off x="609120" y="1143480"/>
            <a:ext cx="792576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9" name="Rectangle 57"/>
          <p:cNvSpPr>
            <a:spLocks noGrp="1" noChangeArrowheads="1"/>
          </p:cNvSpPr>
          <p:nvPr>
            <p:ph type="title"/>
          </p:nvPr>
        </p:nvSpPr>
        <p:spPr>
          <a:xfrm>
            <a:off x="236162" y="315403"/>
            <a:ext cx="8684640" cy="711435"/>
          </a:xfrm>
        </p:spPr>
        <p:txBody>
          <a:bodyPr/>
          <a:lstStyle/>
          <a:p>
            <a:pPr eaLnBrk="1" hangingPunct="1"/>
            <a:r>
              <a:rPr lang="en-US">
                <a:latin typeface="Bookman Old Style" charset="0"/>
                <a:ea typeface="ヒラギノ角ゴ Pro W3" charset="0"/>
                <a:cs typeface="ヒラギノ角ゴ Pro W3" charset="0"/>
              </a:rPr>
              <a:t>HPV - Related Cancers in Men and Women</a:t>
            </a:r>
          </a:p>
        </p:txBody>
      </p:sp>
    </p:spTree>
    <p:extLst>
      <p:ext uri="{BB962C8B-B14F-4D97-AF65-F5344CB8AC3E}">
        <p14:creationId xmlns:p14="http://schemas.microsoft.com/office/powerpoint/2010/main" val="289403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Libby Trickett – </a:t>
            </a:r>
            <a:r>
              <a:rPr lang="de-DE" i="1">
                <a:latin typeface="Bookman Old Style" charset="0"/>
                <a:ea typeface="ヒラギノ角ゴ Pro W3" charset="0"/>
                <a:cs typeface="ヒラギノ角ゴ Pro W3" charset="0"/>
              </a:rPr>
              <a:t>„I did it“</a:t>
            </a:r>
          </a:p>
        </p:txBody>
      </p:sp>
      <p:pic>
        <p:nvPicPr>
          <p:cNvPr id="49154" name="Bild 2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20" y="1600010"/>
            <a:ext cx="5529600" cy="41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feld 3"/>
          <p:cNvSpPr txBox="1">
            <a:spLocks noChangeArrowheads="1"/>
          </p:cNvSpPr>
          <p:nvPr/>
        </p:nvSpPr>
        <p:spPr bwMode="auto">
          <a:xfrm>
            <a:off x="652321" y="6368355"/>
            <a:ext cx="7708320" cy="32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85" tIns="41442" rIns="82885" bIns="41442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/>
            <a:r>
              <a:rPr lang="de-DE" sz="1500"/>
              <a:t>Olympic Gold Medalist - Athens 2004 - Beijing 2008 - London 2012 - WR 100m freestyle</a:t>
            </a:r>
          </a:p>
        </p:txBody>
      </p:sp>
    </p:spTree>
    <p:extLst>
      <p:ext uri="{BB962C8B-B14F-4D97-AF65-F5344CB8AC3E}">
        <p14:creationId xmlns:p14="http://schemas.microsoft.com/office/powerpoint/2010/main" val="43262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09645">
              <a:defRPr/>
            </a:pPr>
            <a:r>
              <a:rPr lang="en-GB" sz="1500" b="1">
                <a:latin typeface="Arial" charset="0"/>
              </a:rPr>
              <a:t>Fig 1 Proportion of Australian born women diagnosed as having genital warts at first visit, by age group, 2004-11.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078683"/>
            <a:ext cx="7804800" cy="46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1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9645">
              <a:defRPr/>
            </a:pPr>
            <a:r>
              <a:rPr lang="en-GB" sz="1100" b="1">
                <a:latin typeface="Arial" charset="0"/>
              </a:rPr>
              <a:t>Ali H et al. BMJ 2013;346:bmj.f2032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9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9645">
              <a:defRPr/>
            </a:pPr>
            <a:r>
              <a:rPr lang="en-GB" sz="900">
                <a:latin typeface="Arial" charset="0"/>
              </a:rPr>
              <a:t>©2013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2167785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09984">
              <a:defRPr/>
            </a:pPr>
            <a:r>
              <a:rPr lang="en-GB" sz="1500" b="1">
                <a:latin typeface="Arial" charset="0"/>
              </a:rPr>
              <a:t>Fig 3 Proportion of Australian born heterosexual men diagnosed as having genital warts at first visit, by age group, 2004-11.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078678"/>
            <a:ext cx="7804800" cy="46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71040" y="597231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9984">
              <a:defRPr/>
            </a:pPr>
            <a:r>
              <a:rPr lang="en-GB" sz="1100" b="1">
                <a:latin typeface="Arial" charset="0"/>
              </a:rPr>
              <a:t>Ali H et al. BMJ 2013;346:bmj.f2032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7920" y="6613179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9984">
              <a:defRPr/>
            </a:pPr>
            <a:r>
              <a:rPr lang="en-GB" sz="900">
                <a:latin typeface="Arial" charset="0"/>
              </a:rPr>
              <a:t>©2013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16753123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73581" indent="-259070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36276" indent="-207257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0789" indent="-207257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65301" indent="-207257" eaLnBrk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79812" indent="-207257" defTabSz="40299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94323" indent="-207257" defTabSz="40299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08836" indent="-207257" defTabSz="40299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23345" indent="-207257" defTabSz="40299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02996" eaLnBrk="1"/>
            <a:fld id="{7C7F4816-BE3B-BB41-B428-9663D60A851F}" type="slidenum">
              <a:rPr lang="fr-FR" sz="1400">
                <a:solidFill>
                  <a:schemeClr val="bg1"/>
                </a:solidFill>
                <a:latin typeface="Calibri" charset="0"/>
              </a:rPr>
              <a:pPr defTabSz="402996" eaLnBrk="1"/>
              <a:t>14</a:t>
            </a:fld>
            <a:endParaRPr lang="fr-FR" sz="14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213120" y="-15842"/>
            <a:ext cx="8827200" cy="1153562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ea typeface="ヒラギノ角ゴ Pro W3" charset="0"/>
                <a:cs typeface="ヒラギノ角ゴ Pro W3" charset="0"/>
              </a:rPr>
              <a:t>Impact in Australia </a:t>
            </a:r>
            <a:br>
              <a:rPr lang="en-GB">
                <a:latin typeface="Calibri" charset="0"/>
                <a:ea typeface="ヒラギノ角ゴ Pro W3" charset="0"/>
                <a:cs typeface="ヒラギノ角ゴ Pro W3" charset="0"/>
              </a:rPr>
            </a:br>
            <a:r>
              <a:rPr lang="en-GB">
                <a:latin typeface="Calibri" charset="0"/>
                <a:ea typeface="ヒラギノ角ゴ Pro W3" charset="0"/>
                <a:cs typeface="ヒラギノ角ゴ Pro W3" charset="0"/>
              </a:rPr>
              <a:t>Cervical high-grade abnormalities (HGA)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9760" y="4720821"/>
            <a:ext cx="8369280" cy="15827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7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00">
                <a:solidFill>
                  <a:srgbClr val="0F326B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A relative reduction of ~50% was observed in this age group, post vaccination vs. pre vaccination, barely 3 years after the introduction and the trend continues¹</a:t>
            </a:r>
          </a:p>
          <a:p>
            <a:pPr eaLnBrk="1" hangingPunct="1">
              <a:lnSpc>
                <a:spcPct val="90000"/>
              </a:lnSpc>
            </a:pPr>
            <a:r>
              <a:rPr lang="en-GB" sz="1900">
                <a:solidFill>
                  <a:srgbClr val="0F326B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Similar early trends have been observed in the US on abnormal Pap smears²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826880" y="6316507"/>
            <a:ext cx="3856320" cy="55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13" tIns="43557" rIns="87113" bIns="43557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70000"/>
              </a:lnSpc>
              <a:spcBef>
                <a:spcPct val="50000"/>
              </a:spcBef>
            </a:pPr>
            <a:r>
              <a:rPr lang="en-GB" sz="1500">
                <a:solidFill>
                  <a:srgbClr val="000000"/>
                </a:solidFill>
                <a:latin typeface="Calibri" charset="0"/>
              </a:rPr>
              <a:t>1. Brotherton J et al. Lancet 2011</a:t>
            </a:r>
          </a:p>
          <a:p>
            <a:pPr algn="r" eaLnBrk="1">
              <a:lnSpc>
                <a:spcPct val="70000"/>
              </a:lnSpc>
              <a:spcBef>
                <a:spcPct val="50000"/>
              </a:spcBef>
            </a:pPr>
            <a:r>
              <a:rPr lang="en-GB" sz="1500">
                <a:solidFill>
                  <a:srgbClr val="000000"/>
                </a:solidFill>
                <a:latin typeface="Calibri" charset="0"/>
              </a:rPr>
              <a:t>2. Gross et al. J Pediatr Adolesc Gynecol 2010</a:t>
            </a:r>
          </a:p>
        </p:txBody>
      </p:sp>
      <p:sp>
        <p:nvSpPr>
          <p:cNvPr id="53253" name="AutoShape 6"/>
          <p:cNvSpPr>
            <a:spLocks noChangeArrowheads="1"/>
          </p:cNvSpPr>
          <p:nvPr/>
        </p:nvSpPr>
        <p:spPr bwMode="auto">
          <a:xfrm rot="2275003">
            <a:off x="5634720" y="1795869"/>
            <a:ext cx="954720" cy="380200"/>
          </a:xfrm>
          <a:prstGeom prst="rightArrow">
            <a:avLst>
              <a:gd name="adj1" fmla="val 50000"/>
              <a:gd name="adj2" fmla="val 680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113" tIns="43557" rIns="87113" bIns="43557" anchor="ctr"/>
          <a:lstStyle/>
          <a:p>
            <a:endParaRPr lang="de-DE"/>
          </a:p>
        </p:txBody>
      </p:sp>
      <p:grpSp>
        <p:nvGrpSpPr>
          <p:cNvPr id="53254" name="Group 7"/>
          <p:cNvGrpSpPr>
            <a:grpSpLocks noChangeAspect="1"/>
          </p:cNvGrpSpPr>
          <p:nvPr/>
        </p:nvGrpSpPr>
        <p:grpSpPr bwMode="auto">
          <a:xfrm>
            <a:off x="1827361" y="1229893"/>
            <a:ext cx="5346720" cy="3110727"/>
            <a:chOff x="1238" y="413"/>
            <a:chExt cx="3649" cy="1959"/>
          </a:xfrm>
        </p:grpSpPr>
        <p:sp>
          <p:nvSpPr>
            <p:cNvPr id="53262" name="AutoShape 8"/>
            <p:cNvSpPr>
              <a:spLocks noChangeAspect="1" noChangeArrowheads="1" noTextEdit="1"/>
            </p:cNvSpPr>
            <p:nvPr/>
          </p:nvSpPr>
          <p:spPr bwMode="auto">
            <a:xfrm>
              <a:off x="1238" y="413"/>
              <a:ext cx="3649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5326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413"/>
              <a:ext cx="3657" cy="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3762720" y="4294535"/>
            <a:ext cx="2603520" cy="562665"/>
          </a:xfrm>
          <a:prstGeom prst="rect">
            <a:avLst/>
          </a:prstGeom>
          <a:solidFill>
            <a:srgbClr val="EAEAEA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7113" tIns="43557" rIns="87113" bIns="43557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en-GB" sz="1500" b="1">
                <a:solidFill>
                  <a:schemeClr val="hlink"/>
                </a:solidFill>
                <a:latin typeface="Calibri" charset="0"/>
              </a:rPr>
              <a:t>Start of vaccination programme (mid-2007)</a:t>
            </a:r>
          </a:p>
        </p:txBody>
      </p:sp>
      <p:sp>
        <p:nvSpPr>
          <p:cNvPr id="53256" name="Line 11"/>
          <p:cNvSpPr>
            <a:spLocks noChangeShapeType="1"/>
          </p:cNvSpPr>
          <p:nvPr/>
        </p:nvSpPr>
        <p:spPr bwMode="auto">
          <a:xfrm flipV="1">
            <a:off x="5146560" y="4016582"/>
            <a:ext cx="0" cy="2664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7113" tIns="43557" rIns="87113" bIns="43557"/>
          <a:lstStyle/>
          <a:p>
            <a:endParaRPr lang="de-DE"/>
          </a:p>
        </p:txBody>
      </p:sp>
      <p:sp>
        <p:nvSpPr>
          <p:cNvPr id="53257" name="Text Box 12"/>
          <p:cNvSpPr txBox="1">
            <a:spLocks noChangeArrowheads="1"/>
          </p:cNvSpPr>
          <p:nvPr/>
        </p:nvSpPr>
        <p:spPr bwMode="auto">
          <a:xfrm>
            <a:off x="6297120" y="4077069"/>
            <a:ext cx="1052640" cy="3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13" tIns="43557" rIns="87113" bIns="43557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en-GB" sz="1500" b="1">
                <a:solidFill>
                  <a:schemeClr val="hlink"/>
                </a:solidFill>
                <a:latin typeface="Arial" charset="0"/>
              </a:rPr>
              <a:t>2010</a:t>
            </a:r>
          </a:p>
        </p:txBody>
      </p:sp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7577280" y="2906231"/>
            <a:ext cx="1117440" cy="2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13" tIns="43557" rIns="87113" bIns="43557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r>
              <a:rPr lang="en-GB" sz="1000" b="1">
                <a:latin typeface="Arial" charset="0"/>
              </a:rPr>
              <a:t>p=0.003</a:t>
            </a: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2602081" y="4022346"/>
            <a:ext cx="1055520" cy="3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13" tIns="43557" rIns="87113" bIns="43557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en-GB" sz="1500" b="1">
                <a:solidFill>
                  <a:schemeClr val="hlink"/>
                </a:solidFill>
                <a:latin typeface="Arial" charset="0"/>
              </a:rPr>
              <a:t>2004</a:t>
            </a:r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6419525" y="2808299"/>
            <a:ext cx="1236614" cy="45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113" tIns="43557" rIns="87113" bIns="43557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r>
              <a:rPr lang="en-GB" b="1">
                <a:solidFill>
                  <a:srgbClr val="FF3300"/>
                </a:solidFill>
                <a:latin typeface="Arial" charset="0"/>
              </a:rPr>
              <a:t>- 47.5%</a:t>
            </a:r>
          </a:p>
        </p:txBody>
      </p:sp>
      <p:pic>
        <p:nvPicPr>
          <p:cNvPr id="53261" name="Picture 5" descr="australian-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20" y="319718"/>
            <a:ext cx="1261440" cy="7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8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5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Rwanda</a:t>
            </a:r>
          </a:p>
        </p:txBody>
      </p:sp>
      <p:pic>
        <p:nvPicPr>
          <p:cNvPr id="48130" name="Inhaltsplatzhalter 6" descr="488S11a-i2.0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2315"/>
          <a:stretch>
            <a:fillRect/>
          </a:stretch>
        </p:blipFill>
        <p:spPr>
          <a:xfrm>
            <a:off x="456481" y="1489116"/>
            <a:ext cx="6268320" cy="2488581"/>
          </a:xfrm>
        </p:spPr>
      </p:pic>
      <p:pic>
        <p:nvPicPr>
          <p:cNvPr id="48131" name="Bild 1" descr="Bildschirmfoto 2013-04-10 um 19.1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0" y="3796239"/>
            <a:ext cx="8488800" cy="25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Bild 4" descr="who-logo-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42" y="188663"/>
            <a:ext cx="2659680" cy="9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hteck 8"/>
          <p:cNvSpPr>
            <a:spLocks noChangeArrowheads="1"/>
          </p:cNvSpPr>
          <p:nvPr/>
        </p:nvSpPr>
        <p:spPr bwMode="auto">
          <a:xfrm>
            <a:off x="3788644" y="6446122"/>
            <a:ext cx="4350070" cy="3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2" tIns="45624" rIns="91242" bIns="45624">
            <a:spAutoFit/>
          </a:bodyPr>
          <a:lstStyle/>
          <a:p>
            <a:r>
              <a:rPr lang="de-DE"/>
              <a:t>Bulletin of the 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0458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Sexuelle Übertragung</a:t>
            </a:r>
          </a:p>
        </p:txBody>
      </p:sp>
      <p:sp>
        <p:nvSpPr>
          <p:cNvPr id="40962" name="Inhaltsplatzhalter 5"/>
          <p:cNvSpPr>
            <a:spLocks noGrp="1"/>
          </p:cNvSpPr>
          <p:nvPr>
            <p:ph sz="quarter" idx="2"/>
          </p:nvPr>
        </p:nvSpPr>
        <p:spPr>
          <a:xfrm>
            <a:off x="4632480" y="1215488"/>
            <a:ext cx="4042080" cy="4938279"/>
          </a:xfrm>
        </p:spPr>
        <p:txBody>
          <a:bodyPr/>
          <a:lstStyle/>
          <a:p>
            <a:endParaRPr lang="de-DE">
              <a:latin typeface="Gill Sans MT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0963" name="Bild 2" descr="250px-Grant_Wood_-_American_Gothic_-_Google_Art_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3104"/>
            <a:ext cx="4093920" cy="494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Inhaltsplatzhalter 6"/>
          <p:cNvSpPr>
            <a:spLocks noGrp="1"/>
          </p:cNvSpPr>
          <p:nvPr>
            <p:ph sz="quarter" idx="1"/>
          </p:nvPr>
        </p:nvSpPr>
        <p:spPr>
          <a:xfrm>
            <a:off x="456480" y="1219809"/>
            <a:ext cx="4042080" cy="4936838"/>
          </a:xfrm>
        </p:spPr>
        <p:txBody>
          <a:bodyPr>
            <a:spAutoFit/>
          </a:bodyPr>
          <a:lstStyle/>
          <a:p>
            <a:r>
              <a:rPr lang="de-DE" sz="2500" i="1">
                <a:latin typeface="American Typewriter" charset="0"/>
                <a:ea typeface="ヒラギノ角ゴ Pro W3" charset="0"/>
                <a:cs typeface="American Typewriter" charset="0"/>
              </a:rPr>
              <a:t>State Sen. George Runner of California :</a:t>
            </a:r>
            <a:br>
              <a:rPr lang="de-DE" sz="2500" i="1">
                <a:latin typeface="American Typewriter" charset="0"/>
                <a:ea typeface="ヒラギノ角ゴ Pro W3" charset="0"/>
                <a:cs typeface="American Typewriter" charset="0"/>
              </a:rPr>
            </a:br>
            <a:endParaRPr lang="de-DE" sz="2500" i="1">
              <a:latin typeface="American Typewriter" charset="0"/>
              <a:ea typeface="ヒラギノ角ゴ Pro W3" charset="0"/>
              <a:cs typeface="American Typewriter" charset="0"/>
            </a:endParaRPr>
          </a:p>
          <a:p>
            <a:r>
              <a:rPr lang="de-DE" sz="2900">
                <a:latin typeface="American Typewriter" charset="0"/>
                <a:ea typeface="ヒラギノ角ゴ Pro W3" charset="0"/>
                <a:cs typeface="American Typewriter" charset="0"/>
              </a:rPr>
              <a:t>„American money would be much better spent on other types of vaccines, since cervical cancer is a result of lifestyle choices“</a:t>
            </a:r>
          </a:p>
        </p:txBody>
      </p:sp>
    </p:spTree>
    <p:extLst>
      <p:ext uri="{BB962C8B-B14F-4D97-AF65-F5344CB8AC3E}">
        <p14:creationId xmlns:p14="http://schemas.microsoft.com/office/powerpoint/2010/main" val="381747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 3" descr="NY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0" y="554458"/>
            <a:ext cx="4550400" cy="10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Bild 2" descr="Bildschirmfoto 2013-01-15 um 18.2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5" y="1332143"/>
            <a:ext cx="4898880" cy="50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3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Statistik Austria 2009</a:t>
            </a:r>
            <a:b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</a:br>
            <a:r>
              <a:rPr lang="de-DE" sz="2500">
                <a:latin typeface="Bookman Old Style" charset="0"/>
                <a:ea typeface="ヒラギノ角ゴ Pro W3" charset="0"/>
                <a:cs typeface="ヒラギノ角ゴ Pro W3" charset="0"/>
              </a:rPr>
              <a:t>HPV 16/18</a:t>
            </a:r>
            <a:endParaRPr lang="de-DE">
              <a:latin typeface="Bookman Old Style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</p:nvPr>
        </p:nvGraphicFramePr>
        <p:xfrm>
          <a:off x="1203840" y="1219809"/>
          <a:ext cx="5909760" cy="475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20"/>
                <a:gridCol w="1969920"/>
                <a:gridCol w="1969920"/>
              </a:tblGrid>
              <a:tr h="396401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Inzidenz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HPV 16/18*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CX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394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295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Vulva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128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38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Vagina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26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Anus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80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66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Kopf/Hals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273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68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i="1" dirty="0" smtClean="0">
                          <a:solidFill>
                            <a:schemeClr val="bg1"/>
                          </a:solidFill>
                        </a:rPr>
                        <a:t>Frauen gesamt</a:t>
                      </a:r>
                      <a:endParaRPr lang="de-DE"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82934" marR="82934" marT="41475" marB="41475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901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2934" marR="82934" marT="41475" marB="41475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chemeClr val="bg1"/>
                          </a:solidFill>
                        </a:rPr>
                        <a:t>477</a:t>
                      </a:r>
                      <a:endParaRPr lang="de-DE"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82934" marR="82934" marT="41475" marB="41475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Penis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58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17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Anus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49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40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Kopf/Hals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851</a:t>
                      </a:r>
                      <a:endParaRPr lang="de-DE" sz="1600" b="1" dirty="0"/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212</a:t>
                      </a:r>
                      <a:endParaRPr lang="de-DE" sz="1600" dirty="0"/>
                    </a:p>
                  </a:txBody>
                  <a:tcPr marL="82934" marR="82934" marT="41475" marB="41475"/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i="1" dirty="0" smtClean="0">
                          <a:solidFill>
                            <a:srgbClr val="FFFFFF"/>
                          </a:solidFill>
                        </a:rPr>
                        <a:t>Männer gesamt</a:t>
                      </a:r>
                      <a:endParaRPr lang="de-DE" sz="1600" i="1" dirty="0">
                        <a:solidFill>
                          <a:srgbClr val="FFFFFF"/>
                        </a:solidFill>
                      </a:endParaRPr>
                    </a:p>
                  </a:txBody>
                  <a:tcPr marL="82934" marR="82934" marT="41475" marB="41475">
                    <a:solidFill>
                      <a:srgbClr val="638C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rgbClr val="FFFFFF"/>
                          </a:solidFill>
                        </a:rPr>
                        <a:t>958</a:t>
                      </a:r>
                      <a:endParaRPr lang="de-DE" sz="16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82934" marR="82934" marT="41475" marB="41475">
                    <a:solidFill>
                      <a:srgbClr val="638C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solidFill>
                            <a:srgbClr val="FFFFFF"/>
                          </a:solidFill>
                        </a:rPr>
                        <a:t>269</a:t>
                      </a:r>
                      <a:endParaRPr lang="de-DE" sz="1600" i="1" dirty="0">
                        <a:solidFill>
                          <a:srgbClr val="FFFFFF"/>
                        </a:solidFill>
                      </a:endParaRPr>
                    </a:p>
                  </a:txBody>
                  <a:tcPr marL="82934" marR="82934" marT="41475" marB="41475">
                    <a:solidFill>
                      <a:srgbClr val="638CAE"/>
                    </a:solidFill>
                  </a:tcPr>
                </a:tc>
              </a:tr>
              <a:tr h="396401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Gesamt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1859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82934" marR="82934" marT="41475" marB="41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746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34" marR="82934" marT="41475" marB="41475"/>
                </a:tc>
              </a:tr>
            </a:tbl>
          </a:graphicData>
        </a:graphic>
      </p:graphicFrame>
      <p:sp>
        <p:nvSpPr>
          <p:cNvPr id="57400" name="Textfeld 2"/>
          <p:cNvSpPr txBox="1">
            <a:spLocks noChangeArrowheads="1"/>
          </p:cNvSpPr>
          <p:nvPr/>
        </p:nvSpPr>
        <p:spPr bwMode="auto">
          <a:xfrm>
            <a:off x="4158720" y="6371229"/>
            <a:ext cx="4199040" cy="3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3" tIns="45609" rIns="91213" bIns="45609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800">
                <a:latin typeface="Arial" charset="0"/>
                <a:ea typeface="ヒラギノ角ゴ Pro W3" charset="0"/>
                <a:cs typeface="ヒラギノ角ゴ Pro W3" charset="0"/>
              </a:rPr>
              <a:t>* Estimation</a:t>
            </a:r>
          </a:p>
        </p:txBody>
      </p:sp>
    </p:spTree>
    <p:extLst>
      <p:ext uri="{BB962C8B-B14F-4D97-AF65-F5344CB8AC3E}">
        <p14:creationId xmlns:p14="http://schemas.microsoft.com/office/powerpoint/2010/main" val="45469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4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Impfplan 2014  - www.bmg.gv.at</a:t>
            </a:r>
          </a:p>
        </p:txBody>
      </p:sp>
      <p:pic>
        <p:nvPicPr>
          <p:cNvPr id="59394" name="Bild 5" descr="Bildschirmfoto 2014-05-20 um 05.5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602"/>
            <a:ext cx="9144000" cy="45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86" y="5558182"/>
            <a:ext cx="2820183" cy="8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5" descr="cx_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62"/>
            <a:ext cx="9144000" cy="64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8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Impfprogramm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sz="2400" dirty="0"/>
              <a:t>Die 1. Teilimpfung im Herbst 2014 in Schulen (4. Schulstufe)</a:t>
            </a:r>
          </a:p>
          <a:p>
            <a:pPr lvl="1"/>
            <a:r>
              <a:rPr lang="de-DE" sz="1800" dirty="0"/>
              <a:t> Die 2.Teilimpfung 2015,  6 Monate nach der Erstimpfung im gleichen Schuljahr </a:t>
            </a:r>
            <a:br>
              <a:rPr lang="de-DE" sz="1800" dirty="0"/>
            </a:br>
            <a:endParaRPr lang="de-DE" sz="2400" dirty="0"/>
          </a:p>
          <a:p>
            <a:r>
              <a:rPr lang="de-DE" sz="2400" dirty="0"/>
              <a:t>ab 2/ 2014 an den öffentlichen Impfstellen der Bundesländer</a:t>
            </a:r>
          </a:p>
          <a:p>
            <a:pPr lvl="1"/>
            <a:r>
              <a:rPr lang="de-DE" sz="2100" dirty="0"/>
              <a:t>kostenlos ab dem vollendeten 9. Lebensjahr bis zum vollendeten 12.</a:t>
            </a:r>
          </a:p>
          <a:p>
            <a:pPr lvl="1"/>
            <a:endParaRPr lang="de-DE" sz="1500" dirty="0"/>
          </a:p>
          <a:p>
            <a:r>
              <a:rPr lang="de-DE" sz="2400" dirty="0"/>
              <a:t>Catch-</a:t>
            </a:r>
            <a:r>
              <a:rPr lang="de-DE" sz="2400" dirty="0" err="1"/>
              <a:t>up</a:t>
            </a:r>
            <a:r>
              <a:rPr lang="de-DE" sz="2400" dirty="0"/>
              <a:t> Impfungen zum vergünstigten Selbstkostenpreis</a:t>
            </a:r>
          </a:p>
          <a:p>
            <a:pPr lvl="1"/>
            <a:r>
              <a:rPr lang="de-DE" sz="2000" dirty="0"/>
              <a:t>Kinder bis zum vollendeten Lebensjahr 15. Lebensjahr. </a:t>
            </a:r>
          </a:p>
          <a:p>
            <a:endParaRPr lang="de-DE" sz="2800" dirty="0"/>
          </a:p>
          <a:p>
            <a:r>
              <a:rPr lang="de-DE" sz="1800" dirty="0"/>
              <a:t>öffentlichen Impfungen in einigen Bundesländern im Auftrag der Länder im privaten Bereich</a:t>
            </a:r>
          </a:p>
        </p:txBody>
      </p:sp>
      <p:pic>
        <p:nvPicPr>
          <p:cNvPr id="7" name="Bild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84" y="317277"/>
            <a:ext cx="2820183" cy="8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pPr eaLnBrk="1" hangingPunct="1"/>
            <a:r>
              <a:rPr lang="de-DE">
                <a:latin typeface="Bookman Old Style" charset="0"/>
                <a:ea typeface="ＭＳ Ｐゴシック" charset="0"/>
                <a:cs typeface="ＭＳ Ｐゴシック" charset="0"/>
              </a:rPr>
              <a:t>Immunogenität</a:t>
            </a:r>
            <a:br>
              <a:rPr lang="de-DE">
                <a:latin typeface="Bookman Old Style" charset="0"/>
                <a:ea typeface="ＭＳ Ｐゴシック" charset="0"/>
                <a:cs typeface="ＭＳ Ｐゴシック" charset="0"/>
              </a:rPr>
            </a:br>
            <a:r>
              <a:rPr lang="de-DE" sz="2000">
                <a:latin typeface="Bookman Old Style" charset="0"/>
                <a:ea typeface="ＭＳ Ｐゴシック" charset="0"/>
                <a:cs typeface="ＭＳ Ｐゴシック" charset="0"/>
              </a:rPr>
              <a:t>Block SL, et al.  Pediatrics 2006</a:t>
            </a:r>
            <a:endParaRPr lang="de-AT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010" name="Group 3"/>
          <p:cNvGrpSpPr>
            <a:grpSpLocks/>
          </p:cNvGrpSpPr>
          <p:nvPr/>
        </p:nvGrpSpPr>
        <p:grpSpPr bwMode="auto">
          <a:xfrm>
            <a:off x="812724" y="1843827"/>
            <a:ext cx="7186476" cy="4361643"/>
            <a:chOff x="219" y="711"/>
            <a:chExt cx="5590" cy="3642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865" y="842"/>
              <a:ext cx="2393" cy="2980"/>
            </a:xfrm>
            <a:prstGeom prst="rect">
              <a:avLst/>
            </a:prstGeom>
            <a:solidFill>
              <a:srgbClr val="3E5D78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784" y="818"/>
              <a:ext cx="258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FFFF99"/>
                  </a:solidFill>
                  <a:latin typeface="Arial Narrow" charset="0"/>
                  <a:cs typeface="Arial" charset="0"/>
                </a:rPr>
                <a:t>Immunogenicity Bridge</a:t>
              </a: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3269" y="841"/>
              <a:ext cx="2499" cy="29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12814">
                <a:defRPr/>
              </a:pPr>
              <a:endParaRPr lang="de-DE">
                <a:latin typeface="Gill Sans MT" charset="0"/>
              </a:endParaRP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854" y="3827"/>
              <a:ext cx="4869" cy="1"/>
            </a:xfrm>
            <a:prstGeom prst="rect">
              <a:avLst/>
            </a:prstGeom>
            <a:solidFill>
              <a:schemeClr val="tx1"/>
            </a:solidFill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V="1">
              <a:off x="1167" y="3828"/>
              <a:ext cx="2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V="1">
              <a:off x="1482" y="3828"/>
              <a:ext cx="1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flipV="1">
              <a:off x="1797" y="3828"/>
              <a:ext cx="0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V="1">
              <a:off x="2109" y="3828"/>
              <a:ext cx="2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V="1">
              <a:off x="2423" y="3828"/>
              <a:ext cx="3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flipV="1">
              <a:off x="2739" y="3828"/>
              <a:ext cx="2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flipV="1">
              <a:off x="3054" y="3828"/>
              <a:ext cx="2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V="1">
              <a:off x="3367" y="3828"/>
              <a:ext cx="1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 flipV="1">
              <a:off x="3682" y="3828"/>
              <a:ext cx="1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V="1">
              <a:off x="3997" y="3828"/>
              <a:ext cx="1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V="1">
              <a:off x="4310" y="3828"/>
              <a:ext cx="1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V="1">
              <a:off x="4625" y="3828"/>
              <a:ext cx="0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 flipV="1">
              <a:off x="4940" y="3828"/>
              <a:ext cx="1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flipV="1">
              <a:off x="5252" y="3828"/>
              <a:ext cx="2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 flipV="1">
              <a:off x="5567" y="3828"/>
              <a:ext cx="0" cy="45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1127" y="3926"/>
              <a:ext cx="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9</a:t>
              </a:r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1412" y="3925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10</a:t>
              </a:r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1729" y="3928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11</a:t>
              </a:r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2051" y="3925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12</a:t>
              </a:r>
            </a:p>
          </p:txBody>
        </p:sp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2361" y="3926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13</a:t>
              </a:r>
            </a:p>
          </p:txBody>
        </p:sp>
        <p:sp>
          <p:nvSpPr>
            <p:cNvPr id="43036" name="Rectangle 28"/>
            <p:cNvSpPr>
              <a:spLocks noChangeArrowheads="1"/>
            </p:cNvSpPr>
            <p:nvPr/>
          </p:nvSpPr>
          <p:spPr bwMode="auto">
            <a:xfrm>
              <a:off x="2679" y="3928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14</a:t>
              </a:r>
            </a:p>
          </p:txBody>
        </p:sp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3001" y="3926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15</a:t>
              </a:r>
            </a:p>
          </p:txBody>
        </p:sp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3315" y="3928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16</a:t>
              </a:r>
            </a:p>
          </p:txBody>
        </p:sp>
        <p:sp>
          <p:nvSpPr>
            <p:cNvPr id="43039" name="Rectangle 31"/>
            <p:cNvSpPr>
              <a:spLocks noChangeArrowheads="1"/>
            </p:cNvSpPr>
            <p:nvPr/>
          </p:nvSpPr>
          <p:spPr bwMode="auto">
            <a:xfrm>
              <a:off x="3621" y="3928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17</a:t>
              </a:r>
            </a:p>
          </p:txBody>
        </p:sp>
        <p:sp>
          <p:nvSpPr>
            <p:cNvPr id="43040" name="Rectangle 32"/>
            <p:cNvSpPr>
              <a:spLocks noChangeArrowheads="1"/>
            </p:cNvSpPr>
            <p:nvPr/>
          </p:nvSpPr>
          <p:spPr bwMode="auto">
            <a:xfrm>
              <a:off x="3935" y="3926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18</a:t>
              </a:r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auto">
            <a:xfrm>
              <a:off x="4245" y="3926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19</a:t>
              </a:r>
            </a:p>
          </p:txBody>
        </p:sp>
        <p:sp>
          <p:nvSpPr>
            <p:cNvPr id="43042" name="Rectangle 34"/>
            <p:cNvSpPr>
              <a:spLocks noChangeArrowheads="1"/>
            </p:cNvSpPr>
            <p:nvPr/>
          </p:nvSpPr>
          <p:spPr bwMode="auto">
            <a:xfrm>
              <a:off x="4555" y="3926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20</a:t>
              </a:r>
            </a:p>
          </p:txBody>
        </p:sp>
        <p:sp>
          <p:nvSpPr>
            <p:cNvPr id="43043" name="Rectangle 35"/>
            <p:cNvSpPr>
              <a:spLocks noChangeArrowheads="1"/>
            </p:cNvSpPr>
            <p:nvPr/>
          </p:nvSpPr>
          <p:spPr bwMode="auto">
            <a:xfrm>
              <a:off x="4869" y="3923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21</a:t>
              </a:r>
            </a:p>
          </p:txBody>
        </p:sp>
        <p:sp>
          <p:nvSpPr>
            <p:cNvPr id="43044" name="Rectangle 36"/>
            <p:cNvSpPr>
              <a:spLocks noChangeArrowheads="1"/>
            </p:cNvSpPr>
            <p:nvPr/>
          </p:nvSpPr>
          <p:spPr bwMode="auto">
            <a:xfrm>
              <a:off x="5183" y="3926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22</a:t>
              </a:r>
            </a:p>
          </p:txBody>
        </p:sp>
        <p:sp>
          <p:nvSpPr>
            <p:cNvPr id="43045" name="Rectangle 37"/>
            <p:cNvSpPr>
              <a:spLocks noChangeArrowheads="1"/>
            </p:cNvSpPr>
            <p:nvPr/>
          </p:nvSpPr>
          <p:spPr bwMode="auto">
            <a:xfrm>
              <a:off x="5492" y="3920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23</a:t>
              </a:r>
            </a:p>
          </p:txBody>
        </p:sp>
        <p:sp>
          <p:nvSpPr>
            <p:cNvPr id="43046" name="Rectangle 38"/>
            <p:cNvSpPr>
              <a:spLocks noChangeArrowheads="1"/>
            </p:cNvSpPr>
            <p:nvPr/>
          </p:nvSpPr>
          <p:spPr bwMode="auto">
            <a:xfrm>
              <a:off x="2572" y="4122"/>
              <a:ext cx="15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Age at enrolment (yrs)</a:t>
              </a:r>
            </a:p>
          </p:txBody>
        </p:sp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854" y="988"/>
              <a:ext cx="0" cy="2839"/>
            </a:xfrm>
            <a:prstGeom prst="rect">
              <a:avLst/>
            </a:prstGeom>
            <a:solidFill>
              <a:schemeClr val="tx1"/>
            </a:solidFill>
            <a:ln w="482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>
              <a:off x="798" y="3371"/>
              <a:ext cx="56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798" y="2681"/>
              <a:ext cx="56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 flipH="1">
              <a:off x="820" y="2166"/>
              <a:ext cx="12" cy="0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798" y="1756"/>
              <a:ext cx="56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>
              <a:off x="798" y="1412"/>
              <a:ext cx="56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3" name="Line 45"/>
            <p:cNvSpPr>
              <a:spLocks noChangeShapeType="1"/>
            </p:cNvSpPr>
            <p:nvPr/>
          </p:nvSpPr>
          <p:spPr bwMode="auto">
            <a:xfrm>
              <a:off x="798" y="1119"/>
              <a:ext cx="56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4" name="Line 46"/>
            <p:cNvSpPr>
              <a:spLocks noChangeShapeType="1"/>
            </p:cNvSpPr>
            <p:nvPr/>
          </p:nvSpPr>
          <p:spPr bwMode="auto">
            <a:xfrm>
              <a:off x="798" y="987"/>
              <a:ext cx="56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55" name="Rectangle 47"/>
            <p:cNvSpPr>
              <a:spLocks noChangeArrowheads="1"/>
            </p:cNvSpPr>
            <p:nvPr/>
          </p:nvSpPr>
          <p:spPr bwMode="auto">
            <a:xfrm>
              <a:off x="519" y="3282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500</a:t>
              </a:r>
            </a:p>
          </p:txBody>
        </p:sp>
        <p:sp>
          <p:nvSpPr>
            <p:cNvPr id="43056" name="Rectangle 48"/>
            <p:cNvSpPr>
              <a:spLocks noChangeArrowheads="1"/>
            </p:cNvSpPr>
            <p:nvPr/>
          </p:nvSpPr>
          <p:spPr bwMode="auto">
            <a:xfrm>
              <a:off x="519" y="2593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700</a:t>
              </a:r>
            </a:p>
          </p:txBody>
        </p:sp>
        <p:sp>
          <p:nvSpPr>
            <p:cNvPr id="43057" name="Rectangle 49"/>
            <p:cNvSpPr>
              <a:spLocks noChangeArrowheads="1"/>
            </p:cNvSpPr>
            <p:nvPr/>
          </p:nvSpPr>
          <p:spPr bwMode="auto">
            <a:xfrm>
              <a:off x="522" y="2073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900</a:t>
              </a:r>
            </a:p>
          </p:txBody>
        </p:sp>
        <p:sp>
          <p:nvSpPr>
            <p:cNvPr id="43058" name="Rectangle 50"/>
            <p:cNvSpPr>
              <a:spLocks noChangeArrowheads="1"/>
            </p:cNvSpPr>
            <p:nvPr/>
          </p:nvSpPr>
          <p:spPr bwMode="auto">
            <a:xfrm>
              <a:off x="440" y="1661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1100</a:t>
              </a:r>
            </a:p>
          </p:txBody>
        </p:sp>
        <p:sp>
          <p:nvSpPr>
            <p:cNvPr id="43059" name="Rectangle 51"/>
            <p:cNvSpPr>
              <a:spLocks noChangeArrowheads="1"/>
            </p:cNvSpPr>
            <p:nvPr/>
          </p:nvSpPr>
          <p:spPr bwMode="auto">
            <a:xfrm>
              <a:off x="436" y="1319"/>
              <a:ext cx="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1300</a:t>
              </a:r>
            </a:p>
          </p:txBody>
        </p:sp>
        <p:sp>
          <p:nvSpPr>
            <p:cNvPr id="43060" name="Rectangle 52"/>
            <p:cNvSpPr>
              <a:spLocks noChangeArrowheads="1"/>
            </p:cNvSpPr>
            <p:nvPr/>
          </p:nvSpPr>
          <p:spPr bwMode="auto">
            <a:xfrm>
              <a:off x="440" y="1017"/>
              <a:ext cx="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1500</a:t>
              </a:r>
            </a:p>
          </p:txBody>
        </p:sp>
        <p:sp>
          <p:nvSpPr>
            <p:cNvPr id="43061" name="Rectangle 53"/>
            <p:cNvSpPr>
              <a:spLocks noChangeArrowheads="1"/>
            </p:cNvSpPr>
            <p:nvPr/>
          </p:nvSpPr>
          <p:spPr bwMode="auto">
            <a:xfrm>
              <a:off x="436" y="874"/>
              <a:ext cx="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>
                  <a:latin typeface="Arial Narrow" charset="0"/>
                  <a:cs typeface="Arial" charset="0"/>
                </a:rPr>
                <a:t>1600</a:t>
              </a:r>
            </a:p>
          </p:txBody>
        </p:sp>
        <p:sp>
          <p:nvSpPr>
            <p:cNvPr id="43062" name="Rectangle 54"/>
            <p:cNvSpPr>
              <a:spLocks noChangeArrowheads="1"/>
            </p:cNvSpPr>
            <p:nvPr/>
          </p:nvSpPr>
          <p:spPr bwMode="auto">
            <a:xfrm rot="16200000">
              <a:off x="-1052" y="1982"/>
              <a:ext cx="275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b="1">
                  <a:latin typeface="Arial Narrow" charset="0"/>
                  <a:cs typeface="Arial" charset="0"/>
                </a:rPr>
                <a:t>Serum cLIA GMT with 95% CI, mMUL</a:t>
              </a:r>
            </a:p>
          </p:txBody>
        </p:sp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 flipV="1">
              <a:off x="1167" y="1131"/>
              <a:ext cx="2" cy="867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4" name="Line 56"/>
            <p:cNvSpPr>
              <a:spLocks noChangeShapeType="1"/>
            </p:cNvSpPr>
            <p:nvPr/>
          </p:nvSpPr>
          <p:spPr bwMode="auto">
            <a:xfrm flipH="1">
              <a:off x="1127" y="1998"/>
              <a:ext cx="82" cy="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5" name="Line 57"/>
            <p:cNvSpPr>
              <a:spLocks noChangeShapeType="1"/>
            </p:cNvSpPr>
            <p:nvPr/>
          </p:nvSpPr>
          <p:spPr bwMode="auto">
            <a:xfrm flipH="1">
              <a:off x="1127" y="1131"/>
              <a:ext cx="82" cy="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6" name="Line 58"/>
            <p:cNvSpPr>
              <a:spLocks noChangeShapeType="1"/>
            </p:cNvSpPr>
            <p:nvPr/>
          </p:nvSpPr>
          <p:spPr bwMode="auto">
            <a:xfrm flipV="1">
              <a:off x="1482" y="1100"/>
              <a:ext cx="1" cy="63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7" name="Line 59"/>
            <p:cNvSpPr>
              <a:spLocks noChangeShapeType="1"/>
            </p:cNvSpPr>
            <p:nvPr/>
          </p:nvSpPr>
          <p:spPr bwMode="auto">
            <a:xfrm flipH="1">
              <a:off x="1441" y="1731"/>
              <a:ext cx="83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8" name="Line 60"/>
            <p:cNvSpPr>
              <a:spLocks noChangeShapeType="1"/>
            </p:cNvSpPr>
            <p:nvPr/>
          </p:nvSpPr>
          <p:spPr bwMode="auto">
            <a:xfrm flipH="1">
              <a:off x="1441" y="1100"/>
              <a:ext cx="83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69" name="Line 61"/>
            <p:cNvSpPr>
              <a:spLocks noChangeShapeType="1"/>
            </p:cNvSpPr>
            <p:nvPr/>
          </p:nvSpPr>
          <p:spPr bwMode="auto">
            <a:xfrm flipV="1">
              <a:off x="1797" y="1381"/>
              <a:ext cx="0" cy="525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0" name="Line 62"/>
            <p:cNvSpPr>
              <a:spLocks noChangeShapeType="1"/>
            </p:cNvSpPr>
            <p:nvPr/>
          </p:nvSpPr>
          <p:spPr bwMode="auto">
            <a:xfrm flipH="1">
              <a:off x="1755" y="1906"/>
              <a:ext cx="82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1" name="Line 63"/>
            <p:cNvSpPr>
              <a:spLocks noChangeShapeType="1"/>
            </p:cNvSpPr>
            <p:nvPr/>
          </p:nvSpPr>
          <p:spPr bwMode="auto">
            <a:xfrm flipH="1">
              <a:off x="1755" y="1381"/>
              <a:ext cx="82" cy="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2" name="Line 64"/>
            <p:cNvSpPr>
              <a:spLocks noChangeShapeType="1"/>
            </p:cNvSpPr>
            <p:nvPr/>
          </p:nvSpPr>
          <p:spPr bwMode="auto">
            <a:xfrm flipV="1">
              <a:off x="2109" y="1794"/>
              <a:ext cx="2" cy="599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3" name="Line 65"/>
            <p:cNvSpPr>
              <a:spLocks noChangeShapeType="1"/>
            </p:cNvSpPr>
            <p:nvPr/>
          </p:nvSpPr>
          <p:spPr bwMode="auto">
            <a:xfrm flipH="1">
              <a:off x="2069" y="2393"/>
              <a:ext cx="82" cy="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flipH="1">
              <a:off x="2069" y="1794"/>
              <a:ext cx="82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 flipV="1">
              <a:off x="2423" y="2253"/>
              <a:ext cx="3" cy="65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6" name="Line 68"/>
            <p:cNvSpPr>
              <a:spLocks noChangeShapeType="1"/>
            </p:cNvSpPr>
            <p:nvPr/>
          </p:nvSpPr>
          <p:spPr bwMode="auto">
            <a:xfrm flipH="1">
              <a:off x="2384" y="2904"/>
              <a:ext cx="81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flipH="1">
              <a:off x="2384" y="2253"/>
              <a:ext cx="81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 flipV="1">
              <a:off x="2739" y="2343"/>
              <a:ext cx="2" cy="59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79" name="Line 71"/>
            <p:cNvSpPr>
              <a:spLocks noChangeShapeType="1"/>
            </p:cNvSpPr>
            <p:nvPr/>
          </p:nvSpPr>
          <p:spPr bwMode="auto">
            <a:xfrm flipH="1">
              <a:off x="2699" y="2933"/>
              <a:ext cx="82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flipH="1">
              <a:off x="2699" y="2343"/>
              <a:ext cx="82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 flipV="1">
              <a:off x="3054" y="2087"/>
              <a:ext cx="2" cy="72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2" name="Line 74"/>
            <p:cNvSpPr>
              <a:spLocks noChangeShapeType="1"/>
            </p:cNvSpPr>
            <p:nvPr/>
          </p:nvSpPr>
          <p:spPr bwMode="auto">
            <a:xfrm flipH="1">
              <a:off x="3012" y="2811"/>
              <a:ext cx="82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3" name="Line 75"/>
            <p:cNvSpPr>
              <a:spLocks noChangeShapeType="1"/>
            </p:cNvSpPr>
            <p:nvPr/>
          </p:nvSpPr>
          <p:spPr bwMode="auto">
            <a:xfrm flipH="1">
              <a:off x="3012" y="2087"/>
              <a:ext cx="82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4" name="Line 76"/>
            <p:cNvSpPr>
              <a:spLocks noChangeShapeType="1"/>
            </p:cNvSpPr>
            <p:nvPr/>
          </p:nvSpPr>
          <p:spPr bwMode="auto">
            <a:xfrm flipV="1">
              <a:off x="3367" y="2535"/>
              <a:ext cx="1" cy="73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5" name="Line 77"/>
            <p:cNvSpPr>
              <a:spLocks noChangeShapeType="1"/>
            </p:cNvSpPr>
            <p:nvPr/>
          </p:nvSpPr>
          <p:spPr bwMode="auto">
            <a:xfrm flipH="1">
              <a:off x="3327" y="3267"/>
              <a:ext cx="82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6" name="Line 78"/>
            <p:cNvSpPr>
              <a:spLocks noChangeShapeType="1"/>
            </p:cNvSpPr>
            <p:nvPr/>
          </p:nvSpPr>
          <p:spPr bwMode="auto">
            <a:xfrm flipH="1">
              <a:off x="3327" y="2535"/>
              <a:ext cx="82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7" name="Line 79"/>
            <p:cNvSpPr>
              <a:spLocks noChangeShapeType="1"/>
            </p:cNvSpPr>
            <p:nvPr/>
          </p:nvSpPr>
          <p:spPr bwMode="auto">
            <a:xfrm flipV="1">
              <a:off x="3682" y="2581"/>
              <a:ext cx="1" cy="54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8" name="Line 80"/>
            <p:cNvSpPr>
              <a:spLocks noChangeShapeType="1"/>
            </p:cNvSpPr>
            <p:nvPr/>
          </p:nvSpPr>
          <p:spPr bwMode="auto">
            <a:xfrm flipH="1">
              <a:off x="3641" y="3129"/>
              <a:ext cx="82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89" name="Line 81"/>
            <p:cNvSpPr>
              <a:spLocks noChangeShapeType="1"/>
            </p:cNvSpPr>
            <p:nvPr/>
          </p:nvSpPr>
          <p:spPr bwMode="auto">
            <a:xfrm flipH="1">
              <a:off x="3641" y="2581"/>
              <a:ext cx="82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 flipV="1">
              <a:off x="3997" y="2960"/>
              <a:ext cx="1" cy="31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1" name="Line 83"/>
            <p:cNvSpPr>
              <a:spLocks noChangeShapeType="1"/>
            </p:cNvSpPr>
            <p:nvPr/>
          </p:nvSpPr>
          <p:spPr bwMode="auto">
            <a:xfrm flipH="1">
              <a:off x="3955" y="3278"/>
              <a:ext cx="82" cy="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2" name="Line 84"/>
            <p:cNvSpPr>
              <a:spLocks noChangeShapeType="1"/>
            </p:cNvSpPr>
            <p:nvPr/>
          </p:nvSpPr>
          <p:spPr bwMode="auto">
            <a:xfrm flipH="1">
              <a:off x="3955" y="2960"/>
              <a:ext cx="82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3" name="Line 85"/>
            <p:cNvSpPr>
              <a:spLocks noChangeShapeType="1"/>
            </p:cNvSpPr>
            <p:nvPr/>
          </p:nvSpPr>
          <p:spPr bwMode="auto">
            <a:xfrm flipV="1">
              <a:off x="4310" y="2949"/>
              <a:ext cx="1" cy="29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4" name="Line 86"/>
            <p:cNvSpPr>
              <a:spLocks noChangeShapeType="1"/>
            </p:cNvSpPr>
            <p:nvPr/>
          </p:nvSpPr>
          <p:spPr bwMode="auto">
            <a:xfrm flipH="1">
              <a:off x="4270" y="3240"/>
              <a:ext cx="82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5" name="Line 87"/>
            <p:cNvSpPr>
              <a:spLocks noChangeShapeType="1"/>
            </p:cNvSpPr>
            <p:nvPr/>
          </p:nvSpPr>
          <p:spPr bwMode="auto">
            <a:xfrm flipH="1">
              <a:off x="4270" y="2949"/>
              <a:ext cx="82" cy="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6" name="Line 88"/>
            <p:cNvSpPr>
              <a:spLocks noChangeShapeType="1"/>
            </p:cNvSpPr>
            <p:nvPr/>
          </p:nvSpPr>
          <p:spPr bwMode="auto">
            <a:xfrm flipV="1">
              <a:off x="4625" y="2974"/>
              <a:ext cx="0" cy="25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7" name="Line 89"/>
            <p:cNvSpPr>
              <a:spLocks noChangeShapeType="1"/>
            </p:cNvSpPr>
            <p:nvPr/>
          </p:nvSpPr>
          <p:spPr bwMode="auto">
            <a:xfrm flipH="1">
              <a:off x="4583" y="3233"/>
              <a:ext cx="83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8" name="Line 90"/>
            <p:cNvSpPr>
              <a:spLocks noChangeShapeType="1"/>
            </p:cNvSpPr>
            <p:nvPr/>
          </p:nvSpPr>
          <p:spPr bwMode="auto">
            <a:xfrm flipH="1">
              <a:off x="4583" y="2974"/>
              <a:ext cx="83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 flipV="1">
              <a:off x="4940" y="3075"/>
              <a:ext cx="1" cy="275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 flipH="1">
              <a:off x="4898" y="3350"/>
              <a:ext cx="81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 flipH="1">
              <a:off x="4898" y="3075"/>
              <a:ext cx="81" cy="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 flipV="1">
              <a:off x="5252" y="3233"/>
              <a:ext cx="2" cy="25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3" name="Line 95"/>
            <p:cNvSpPr>
              <a:spLocks noChangeShapeType="1"/>
            </p:cNvSpPr>
            <p:nvPr/>
          </p:nvSpPr>
          <p:spPr bwMode="auto">
            <a:xfrm flipH="1">
              <a:off x="5213" y="3491"/>
              <a:ext cx="81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H="1">
              <a:off x="5213" y="3233"/>
              <a:ext cx="81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5567" y="3151"/>
              <a:ext cx="0" cy="32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H="1">
              <a:off x="5525" y="3473"/>
              <a:ext cx="83" cy="3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H="1">
              <a:off x="5525" y="3151"/>
              <a:ext cx="83" cy="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08" name="Oval 100"/>
            <p:cNvSpPr>
              <a:spLocks noChangeArrowheads="1"/>
            </p:cNvSpPr>
            <p:nvPr/>
          </p:nvSpPr>
          <p:spPr bwMode="auto">
            <a:xfrm>
              <a:off x="1134" y="1539"/>
              <a:ext cx="67" cy="54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09" name="Oval 101"/>
            <p:cNvSpPr>
              <a:spLocks noChangeArrowheads="1"/>
            </p:cNvSpPr>
            <p:nvPr/>
          </p:nvSpPr>
          <p:spPr bwMode="auto">
            <a:xfrm>
              <a:off x="1449" y="1390"/>
              <a:ext cx="65" cy="52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0" name="Oval 102"/>
            <p:cNvSpPr>
              <a:spLocks noChangeArrowheads="1"/>
            </p:cNvSpPr>
            <p:nvPr/>
          </p:nvSpPr>
          <p:spPr bwMode="auto">
            <a:xfrm>
              <a:off x="1764" y="1619"/>
              <a:ext cx="64" cy="54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1" name="Oval 103"/>
            <p:cNvSpPr>
              <a:spLocks noChangeArrowheads="1"/>
            </p:cNvSpPr>
            <p:nvPr/>
          </p:nvSpPr>
          <p:spPr bwMode="auto">
            <a:xfrm>
              <a:off x="2077" y="2067"/>
              <a:ext cx="66" cy="54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2" name="Oval 104"/>
            <p:cNvSpPr>
              <a:spLocks noChangeArrowheads="1"/>
            </p:cNvSpPr>
            <p:nvPr/>
          </p:nvSpPr>
          <p:spPr bwMode="auto">
            <a:xfrm>
              <a:off x="2392" y="2553"/>
              <a:ext cx="65" cy="53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3" name="Oval 105"/>
            <p:cNvSpPr>
              <a:spLocks noChangeArrowheads="1"/>
            </p:cNvSpPr>
            <p:nvPr/>
          </p:nvSpPr>
          <p:spPr bwMode="auto">
            <a:xfrm>
              <a:off x="2708" y="2610"/>
              <a:ext cx="64" cy="54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4" name="Oval 106"/>
            <p:cNvSpPr>
              <a:spLocks noChangeArrowheads="1"/>
            </p:cNvSpPr>
            <p:nvPr/>
          </p:nvSpPr>
          <p:spPr bwMode="auto">
            <a:xfrm>
              <a:off x="3021" y="2421"/>
              <a:ext cx="65" cy="54"/>
            </a:xfrm>
            <a:prstGeom prst="ellipse">
              <a:avLst/>
            </a:prstGeom>
            <a:solidFill>
              <a:srgbClr val="FFFF99"/>
            </a:solidFill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5" name="Oval 107"/>
            <p:cNvSpPr>
              <a:spLocks noChangeArrowheads="1"/>
            </p:cNvSpPr>
            <p:nvPr/>
          </p:nvSpPr>
          <p:spPr bwMode="auto">
            <a:xfrm>
              <a:off x="3336" y="2874"/>
              <a:ext cx="65" cy="53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6" name="Oval 108"/>
            <p:cNvSpPr>
              <a:spLocks noChangeArrowheads="1"/>
            </p:cNvSpPr>
            <p:nvPr/>
          </p:nvSpPr>
          <p:spPr bwMode="auto">
            <a:xfrm>
              <a:off x="3649" y="2828"/>
              <a:ext cx="66" cy="55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7" name="Oval 109"/>
            <p:cNvSpPr>
              <a:spLocks noChangeArrowheads="1"/>
            </p:cNvSpPr>
            <p:nvPr/>
          </p:nvSpPr>
          <p:spPr bwMode="auto">
            <a:xfrm>
              <a:off x="3962" y="3092"/>
              <a:ext cx="66" cy="55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8" name="Oval 110"/>
            <p:cNvSpPr>
              <a:spLocks noChangeArrowheads="1"/>
            </p:cNvSpPr>
            <p:nvPr/>
          </p:nvSpPr>
          <p:spPr bwMode="auto">
            <a:xfrm>
              <a:off x="4278" y="3068"/>
              <a:ext cx="64" cy="54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19" name="Oval 111"/>
            <p:cNvSpPr>
              <a:spLocks noChangeArrowheads="1"/>
            </p:cNvSpPr>
            <p:nvPr/>
          </p:nvSpPr>
          <p:spPr bwMode="auto">
            <a:xfrm>
              <a:off x="4592" y="3077"/>
              <a:ext cx="65" cy="53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20" name="Oval 112"/>
            <p:cNvSpPr>
              <a:spLocks noChangeArrowheads="1"/>
            </p:cNvSpPr>
            <p:nvPr/>
          </p:nvSpPr>
          <p:spPr bwMode="auto">
            <a:xfrm>
              <a:off x="4906" y="3185"/>
              <a:ext cx="65" cy="55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21" name="Oval 113"/>
            <p:cNvSpPr>
              <a:spLocks noChangeArrowheads="1"/>
            </p:cNvSpPr>
            <p:nvPr/>
          </p:nvSpPr>
          <p:spPr bwMode="auto">
            <a:xfrm>
              <a:off x="5220" y="3334"/>
              <a:ext cx="65" cy="54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22" name="Oval 114"/>
            <p:cNvSpPr>
              <a:spLocks noChangeArrowheads="1"/>
            </p:cNvSpPr>
            <p:nvPr/>
          </p:nvSpPr>
          <p:spPr bwMode="auto">
            <a:xfrm>
              <a:off x="5535" y="3285"/>
              <a:ext cx="64" cy="54"/>
            </a:xfrm>
            <a:prstGeom prst="ellipse">
              <a:avLst/>
            </a:prstGeom>
            <a:solidFill>
              <a:srgbClr val="CC0066"/>
            </a:solidFill>
            <a:ln w="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Gill Sans MT" charset="0"/>
              </a:endParaRPr>
            </a:p>
          </p:txBody>
        </p:sp>
        <p:sp>
          <p:nvSpPr>
            <p:cNvPr id="43123" name="Text Box 115"/>
            <p:cNvSpPr txBox="1">
              <a:spLocks noChangeArrowheads="1"/>
            </p:cNvSpPr>
            <p:nvPr/>
          </p:nvSpPr>
          <p:spPr bwMode="auto">
            <a:xfrm>
              <a:off x="3222" y="818"/>
              <a:ext cx="258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CC0066"/>
                  </a:solidFill>
                  <a:latin typeface="Arial Narrow" charset="0"/>
                  <a:cs typeface="Arial" charset="0"/>
                </a:rPr>
                <a:t>Efficacy Program</a:t>
              </a:r>
            </a:p>
          </p:txBody>
        </p:sp>
      </p:grpSp>
      <p:sp>
        <p:nvSpPr>
          <p:cNvPr id="43011" name="Text Box 116"/>
          <p:cNvSpPr txBox="1">
            <a:spLocks noChangeArrowheads="1"/>
          </p:cNvSpPr>
          <p:nvPr/>
        </p:nvSpPr>
        <p:spPr bwMode="auto">
          <a:xfrm>
            <a:off x="914405" y="6490762"/>
            <a:ext cx="2514240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3" rIns="91320" bIns="4566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8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3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Bookman Old Style" charset="0"/>
                <a:ea typeface="ヒラギノ角ゴ Pro W3" charset="0"/>
                <a:cs typeface="ヒラギノ角ゴ Pro W3" charset="0"/>
              </a:rPr>
              <a:t>qHPV</a:t>
            </a:r>
            <a: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  <a:t> GMT </a:t>
            </a:r>
            <a:r>
              <a:rPr lang="de-DE" sz="2800" dirty="0" err="1">
                <a:latin typeface="Bookman Old Style" charset="0"/>
                <a:ea typeface="ヒラギノ角ゴ Pro W3" charset="0"/>
                <a:cs typeface="ヒラギノ角ゴ Pro W3" charset="0"/>
              </a:rPr>
              <a:t>ratio</a:t>
            </a:r>
            <a: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  <a:t> </a:t>
            </a:r>
            <a:b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</a:br>
            <a: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  <a:t>9-13 </a:t>
            </a:r>
            <a:r>
              <a:rPr lang="de-DE" sz="2800" dirty="0" err="1">
                <a:latin typeface="Bookman Old Style" charset="0"/>
                <a:ea typeface="ヒラギノ角ゴ Pro W3" charset="0"/>
                <a:cs typeface="ヒラギノ角ゴ Pro W3" charset="0"/>
              </a:rPr>
              <a:t>yo</a:t>
            </a:r>
            <a: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  <a:t> 2 dose </a:t>
            </a:r>
            <a:r>
              <a:rPr lang="de-DE" sz="2800" dirty="0" err="1">
                <a:latin typeface="Bookman Old Style" charset="0"/>
                <a:ea typeface="ヒラギノ角ゴ Pro W3" charset="0"/>
                <a:cs typeface="ヒラギノ角ゴ Pro W3" charset="0"/>
              </a:rPr>
              <a:t>vs</a:t>
            </a:r>
            <a: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  <a:t> 16-26 </a:t>
            </a:r>
            <a:r>
              <a:rPr lang="de-DE" sz="2800" dirty="0" err="1">
                <a:latin typeface="Bookman Old Style" charset="0"/>
                <a:ea typeface="ヒラギノ角ゴ Pro W3" charset="0"/>
                <a:cs typeface="ヒラギノ角ゴ Pro W3" charset="0"/>
              </a:rPr>
              <a:t>yo</a:t>
            </a:r>
            <a:r>
              <a:rPr lang="de-DE" sz="2800" dirty="0">
                <a:latin typeface="Bookman Old Style" charset="0"/>
                <a:ea typeface="ヒラギノ角ゴ Pro W3" charset="0"/>
                <a:cs typeface="ヒラギノ角ゴ Pro W3" charset="0"/>
              </a:rPr>
              <a:t> 3 dose</a:t>
            </a:r>
            <a:endParaRPr lang="de-DE" sz="2400" i="1" dirty="0">
              <a:latin typeface="Bookman Old Style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3490" name="Inhaltsplatzhalter 3"/>
          <p:cNvGraphicFramePr>
            <a:graphicFrameLocks noGrp="1"/>
          </p:cNvGraphicFramePr>
          <p:nvPr>
            <p:ph sz="quarter" idx="1"/>
          </p:nvPr>
        </p:nvGraphicFramePr>
        <p:xfrm>
          <a:off x="410400" y="1173724"/>
          <a:ext cx="8323200" cy="502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iagramm" r:id="rId4" imgW="9173722" imgH="5546901" progId="Excel.Chart.8">
                  <p:embed/>
                </p:oleObj>
              </mc:Choice>
              <mc:Fallback>
                <p:oleObj name="Diagramm" r:id="rId4" imgW="9173722" imgH="55469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00" y="1173724"/>
                        <a:ext cx="8323200" cy="5029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extfeld 2"/>
          <p:cNvSpPr txBox="1">
            <a:spLocks noChangeArrowheads="1"/>
          </p:cNvSpPr>
          <p:nvPr/>
        </p:nvSpPr>
        <p:spPr bwMode="auto">
          <a:xfrm>
            <a:off x="4536002" y="6325147"/>
            <a:ext cx="3627360" cy="46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8" rIns="91291" bIns="45648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r>
              <a:rPr lang="de-DE" i="1"/>
              <a:t>Dobson et al.  JAMA 2013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964800" y="3956096"/>
            <a:ext cx="652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5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Global Advisory Committee on </a:t>
            </a:r>
            <a:br>
              <a:rPr lang="en-US" sz="2800" dirty="0"/>
            </a:br>
            <a:r>
              <a:rPr lang="en-US" sz="2800" dirty="0"/>
              <a:t>Vaccine Safety (GAVCS)</a:t>
            </a:r>
            <a:r>
              <a:rPr lang="en-US" sz="2800" baseline="30000" dirty="0"/>
              <a:t>1</a:t>
            </a:r>
          </a:p>
        </p:txBody>
      </p:sp>
      <p:sp>
        <p:nvSpPr>
          <p:cNvPr id="114690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53960"/>
            <a:ext cx="4041648" cy="4703000"/>
          </a:xfrm>
        </p:spPr>
        <p:txBody>
          <a:bodyPr/>
          <a:lstStyle/>
          <a:p>
            <a:r>
              <a:rPr lang="en-US" sz="2000" b="1" dirty="0"/>
              <a:t>2007</a:t>
            </a:r>
            <a:r>
              <a:rPr lang="en-US" sz="2000" dirty="0"/>
              <a:t>: Reviewed newly licensed </a:t>
            </a:r>
            <a:r>
              <a:rPr lang="en-US" sz="2000" dirty="0" err="1"/>
              <a:t>qHPV</a:t>
            </a:r>
            <a:r>
              <a:rPr lang="en-US" sz="2000" dirty="0"/>
              <a:t> vaccine safety: No safety profile concerns</a:t>
            </a:r>
          </a:p>
          <a:p>
            <a:r>
              <a:rPr lang="en-US" sz="2000" b="1" dirty="0"/>
              <a:t>2008</a:t>
            </a:r>
            <a:r>
              <a:rPr lang="en-US" sz="2000" dirty="0"/>
              <a:t>: Reviewed data related to large-scale use of </a:t>
            </a:r>
            <a:r>
              <a:rPr lang="en-US" sz="2000" dirty="0" err="1"/>
              <a:t>qHPV</a:t>
            </a:r>
            <a:r>
              <a:rPr lang="en-US" sz="2000" dirty="0"/>
              <a:t> vaccine and data on </a:t>
            </a:r>
            <a:r>
              <a:rPr lang="en-US" sz="2000" dirty="0" err="1"/>
              <a:t>postlicensure</a:t>
            </a:r>
            <a:r>
              <a:rPr lang="en-US" sz="2000" dirty="0"/>
              <a:t> surveillance. </a:t>
            </a:r>
          </a:p>
          <a:p>
            <a:r>
              <a:rPr lang="en-US" sz="2000" b="1" dirty="0"/>
              <a:t>2009</a:t>
            </a:r>
            <a:r>
              <a:rPr lang="en-US" sz="2000" dirty="0"/>
              <a:t>: Reviewed </a:t>
            </a:r>
            <a:r>
              <a:rPr lang="en-US" sz="2000" dirty="0" err="1"/>
              <a:t>postmarketing</a:t>
            </a:r>
            <a:r>
              <a:rPr lang="en-US" sz="2000" dirty="0"/>
              <a:t> surveillance studies and 3 reports from independent investigators.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4691" name="Content Placeholder 2"/>
          <p:cNvSpPr>
            <a:spLocks noGrp="1"/>
          </p:cNvSpPr>
          <p:nvPr>
            <p:ph sz="quarter" idx="2"/>
          </p:nvPr>
        </p:nvSpPr>
        <p:spPr>
          <a:xfrm>
            <a:off x="4632198" y="1453965"/>
            <a:ext cx="4041648" cy="4699952"/>
          </a:xfrm>
        </p:spPr>
        <p:txBody>
          <a:bodyPr/>
          <a:lstStyle/>
          <a:p>
            <a:r>
              <a:rPr lang="en-US" sz="2000" b="1" dirty="0"/>
              <a:t>2013</a:t>
            </a:r>
            <a:r>
              <a:rPr lang="en-US" sz="2000" dirty="0"/>
              <a:t>:  With more than 175 million doses distributed worldwide, it continues to be reassured by the safety profile of the available HPV vaccines</a:t>
            </a:r>
          </a:p>
          <a:p>
            <a:r>
              <a:rPr lang="en-US" sz="2000" b="1" dirty="0"/>
              <a:t>2014</a:t>
            </a:r>
            <a:r>
              <a:rPr lang="en-US" sz="2000" dirty="0"/>
              <a:t>: GACVS has not found any safety issue that would alter any of the current recommendations for the use of the vaccine.</a:t>
            </a:r>
          </a:p>
          <a:p>
            <a:r>
              <a:rPr lang="en-US" sz="2000" dirty="0"/>
              <a:t>No increase in risk of autoimmune diseases including MS. </a:t>
            </a:r>
          </a:p>
          <a:p>
            <a:endParaRPr lang="en-US" sz="2000" b="1" dirty="0">
              <a:latin typeface="Times New Roman" charset="0"/>
            </a:endParaRPr>
          </a:p>
          <a:p>
            <a:endParaRPr lang="en-US" sz="2000" dirty="0">
              <a:latin typeface="Times New Roman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07848" y="5804289"/>
            <a:ext cx="8382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baseline="30000" dirty="0" err="1">
                <a:latin typeface="Arial" charset="0"/>
                <a:ea typeface="ヒラギノ角ゴ Pro W3" charset="0"/>
                <a:cs typeface="Arial" charset="0"/>
              </a:rPr>
              <a:t>a</a:t>
            </a:r>
            <a:r>
              <a:rPr lang="en-US" sz="1000" b="1" dirty="0" err="1">
                <a:latin typeface="Arial" charset="0"/>
                <a:ea typeface="ヒラギノ角ゴ Pro W3" charset="0"/>
                <a:cs typeface="Arial" charset="0"/>
              </a:rPr>
              <a:t>Studies</a:t>
            </a: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 focused on syncope, hypersensitivity, anaphylaxis, and central demyelinating diseases.</a:t>
            </a:r>
            <a:endParaRPr lang="en-US" sz="1000" b="1" baseline="30000" dirty="0">
              <a:latin typeface="Arial" charset="0"/>
              <a:ea typeface="ヒラギノ角ゴ Pro W3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000" b="1" dirty="0" err="1">
                <a:latin typeface="Arial" charset="0"/>
                <a:ea typeface="ヒラギノ角ゴ Pro W3" charset="0"/>
                <a:cs typeface="Arial" charset="0"/>
              </a:rPr>
              <a:t>qHPV</a:t>
            </a: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=quadrivalent human papillomavirus; WHO=World Health Organization. </a:t>
            </a:r>
          </a:p>
          <a:p>
            <a:pPr>
              <a:spcAft>
                <a:spcPts val="600"/>
              </a:spcAft>
            </a:pP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1. World Health Organization (WHO). </a:t>
            </a:r>
            <a:r>
              <a:rPr lang="en-US" sz="1000" b="1" i="1" dirty="0" err="1">
                <a:latin typeface="Arial" charset="0"/>
                <a:ea typeface="ヒラギノ角ゴ Pro W3" charset="0"/>
                <a:cs typeface="Arial" charset="0"/>
              </a:rPr>
              <a:t>Wkly</a:t>
            </a:r>
            <a:r>
              <a:rPr lang="en-US" sz="1000" b="1" i="1" dirty="0">
                <a:latin typeface="Arial" charset="0"/>
                <a:ea typeface="ヒラギノ角ゴ Pro W3" charset="0"/>
                <a:cs typeface="Arial" charset="0"/>
              </a:rPr>
              <a:t> </a:t>
            </a:r>
            <a:r>
              <a:rPr lang="en-US" sz="1000" b="1" i="1" dirty="0" err="1">
                <a:latin typeface="Arial" charset="0"/>
                <a:ea typeface="ヒラギノ角ゴ Pro W3" charset="0"/>
                <a:cs typeface="Arial" charset="0"/>
              </a:rPr>
              <a:t>Epidemiol</a:t>
            </a:r>
            <a:r>
              <a:rPr lang="en-US" sz="1000" b="1" i="1" dirty="0">
                <a:latin typeface="Arial" charset="0"/>
                <a:ea typeface="ヒラギノ角ゴ Pro W3" charset="0"/>
                <a:cs typeface="Arial" charset="0"/>
              </a:rPr>
              <a:t> Rec</a:t>
            </a: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. 2009;84:37–40. Weekly epidemiological record </a:t>
            </a:r>
            <a:r>
              <a:rPr lang="en-US" sz="1000" b="1" dirty="0" err="1">
                <a:latin typeface="Arial" charset="0"/>
                <a:ea typeface="ヒラギノ角ゴ Pro W3" charset="0"/>
                <a:cs typeface="Arial" charset="0"/>
              </a:rPr>
              <a:t>Relevé</a:t>
            </a: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 </a:t>
            </a:r>
            <a:r>
              <a:rPr lang="en-US" sz="1000" b="1" dirty="0" err="1">
                <a:latin typeface="Arial" charset="0"/>
                <a:ea typeface="ヒラギノ角ゴ Pro W3" charset="0"/>
                <a:cs typeface="Arial" charset="0"/>
              </a:rPr>
              <a:t>épidémiologique</a:t>
            </a: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 </a:t>
            </a:r>
            <a:r>
              <a:rPr lang="en-US" sz="1000" b="1" dirty="0" err="1">
                <a:latin typeface="Arial" charset="0"/>
                <a:ea typeface="ヒラギノ角ゴ Pro W3" charset="0"/>
                <a:cs typeface="Arial" charset="0"/>
              </a:rPr>
              <a:t>hebdomadaire</a:t>
            </a:r>
            <a:r>
              <a:rPr lang="en-US" sz="1000" b="1" dirty="0">
                <a:latin typeface="Arial" charset="0"/>
                <a:ea typeface="ヒラギノ角ゴ Pro W3" charset="0"/>
                <a:cs typeface="Arial" charset="0"/>
              </a:rPr>
              <a:t>  14 FEBRUARY 2014, 89th YEAR / 14 FÉVRIER 2014, 89e ANNÉE</a:t>
            </a:r>
          </a:p>
        </p:txBody>
      </p:sp>
      <p:pic>
        <p:nvPicPr>
          <p:cNvPr id="7" name="Bild 4" descr="who-logo-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66" y="185301"/>
            <a:ext cx="2659680" cy="9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129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Bookman Old Style" charset="0"/>
                <a:ea typeface="ＭＳ Ｐゴシック" charset="0"/>
                <a:cs typeface="ＭＳ Ｐゴシック" charset="0"/>
              </a:rPr>
              <a:t>Conclusio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6480" y="1219809"/>
            <a:ext cx="8231040" cy="4936838"/>
          </a:xfrm>
        </p:spPr>
        <p:txBody>
          <a:bodyPr/>
          <a:lstStyle/>
          <a:p>
            <a:pPr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HPV löst viele Erkrankungen aus!</a:t>
            </a:r>
          </a:p>
          <a:p>
            <a:pPr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HPV Impfprogramme sind wirksam</a:t>
            </a:r>
          </a:p>
          <a:p>
            <a:pPr lvl="1" eaLnBrk="1" hangingPunct="1"/>
            <a:r>
              <a:rPr lang="de-DE" dirty="0" smtClean="0">
                <a:latin typeface="Gill Sans MT" charset="0"/>
                <a:ea typeface="ＭＳ Ｐゴシック" charset="0"/>
                <a:cs typeface="ＭＳ Ｐゴシック" charset="0"/>
              </a:rPr>
              <a:t>Durchimpfungsrate </a:t>
            </a:r>
            <a:endParaRPr lang="de-DE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Je jünger desto effektiver</a:t>
            </a:r>
          </a:p>
          <a:p>
            <a:pPr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Rascher Rückgang von </a:t>
            </a:r>
            <a:r>
              <a:rPr lang="de-DE" dirty="0" smtClean="0">
                <a:latin typeface="Gill Sans MT" charset="0"/>
                <a:ea typeface="ＭＳ Ｐゴシック" charset="0"/>
                <a:cs typeface="ＭＳ Ｐゴシック" charset="0"/>
              </a:rPr>
              <a:t>Erkrankungen</a:t>
            </a:r>
            <a:endParaRPr lang="de-DE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Österreich</a:t>
            </a:r>
          </a:p>
          <a:p>
            <a:pPr lvl="1"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Geschlechtsneutrale Impfung </a:t>
            </a:r>
            <a:r>
              <a:rPr lang="de-DE" dirty="0">
                <a:latin typeface="Zapf Dingbats" charset="0"/>
                <a:ea typeface="ＭＳ Ｐゴシック" charset="0"/>
                <a:cs typeface="ＭＳ Ｐゴシック" charset="0"/>
                <a:sym typeface="Zapf Dingbats" charset="0"/>
              </a:rPr>
              <a:t>✔</a:t>
            </a:r>
            <a:endParaRPr lang="de-DE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</a:rPr>
              <a:t>Impfalter von 9-10 </a:t>
            </a:r>
            <a:r>
              <a:rPr lang="de-DE" dirty="0" smtClean="0">
                <a:latin typeface="Gill Sans MT" charset="0"/>
                <a:ea typeface="ＭＳ Ｐゴシック" charset="0"/>
                <a:cs typeface="ＭＳ Ｐゴシック" charset="0"/>
              </a:rPr>
              <a:t>ideal </a:t>
            </a:r>
            <a:r>
              <a:rPr lang="de-DE" dirty="0">
                <a:latin typeface="Zapf Dingbats" charset="0"/>
                <a:ea typeface="ＭＳ Ｐゴシック" charset="0"/>
                <a:cs typeface="ＭＳ Ｐゴシック" charset="0"/>
                <a:sym typeface="Zapf Dingbats" charset="0"/>
              </a:rPr>
              <a:t>✔</a:t>
            </a:r>
            <a:endParaRPr lang="de-DE" dirty="0">
              <a:latin typeface="Gill Sans MT" charset="0"/>
              <a:ea typeface="ＭＳ Ｐゴシック" charset="0"/>
              <a:cs typeface="ＭＳ Ｐゴシック" charset="0"/>
              <a:sym typeface="Zapf Dingbats" charset="0"/>
            </a:endParaRPr>
          </a:p>
          <a:p>
            <a:pPr lvl="1" eaLnBrk="1" hangingPunct="1"/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  <a:sym typeface="Zapf Dingbats" charset="0"/>
              </a:rPr>
              <a:t>2-Dosen </a:t>
            </a:r>
            <a:r>
              <a:rPr lang="de-DE" u="sng" dirty="0">
                <a:latin typeface="Gill Sans MT" charset="0"/>
                <a:ea typeface="ＭＳ Ｐゴシック" charset="0"/>
                <a:cs typeface="ＭＳ Ｐゴシック" charset="0"/>
                <a:sym typeface="Zapf Dingbats" charset="0"/>
              </a:rPr>
              <a:t>nur</a:t>
            </a:r>
            <a:r>
              <a:rPr lang="de-DE" dirty="0">
                <a:latin typeface="Gill Sans MT" charset="0"/>
                <a:ea typeface="ＭＳ Ｐゴシック" charset="0"/>
                <a:cs typeface="ＭＳ Ｐゴシック" charset="0"/>
                <a:sym typeface="Zapf Dingbats" charset="0"/>
              </a:rPr>
              <a:t> im Kinderimpfprogramm</a:t>
            </a:r>
            <a:r>
              <a:rPr lang="de-DE" dirty="0" smtClean="0">
                <a:latin typeface="Gill Sans MT" charset="0"/>
                <a:ea typeface="ＭＳ Ｐゴシック" charset="0"/>
                <a:cs typeface="ＭＳ Ｐゴシック" charset="0"/>
                <a:sym typeface="Zapf Dingbats" charset="0"/>
              </a:rPr>
              <a:t>!</a:t>
            </a:r>
            <a:br>
              <a:rPr lang="de-DE" dirty="0" smtClean="0">
                <a:latin typeface="Gill Sans MT" charset="0"/>
                <a:ea typeface="ＭＳ Ｐゴシック" charset="0"/>
                <a:cs typeface="ＭＳ Ｐゴシック" charset="0"/>
                <a:sym typeface="Zapf Dingbats" charset="0"/>
              </a:rPr>
            </a:br>
            <a:endParaRPr lang="de-DE" dirty="0">
              <a:latin typeface="Gill Sans MT" charset="0"/>
              <a:ea typeface="ＭＳ Ｐゴシック" charset="0"/>
              <a:cs typeface="ＭＳ Ｐゴシック" charset="0"/>
              <a:sym typeface="Zapf Dingbats" charset="0"/>
            </a:endParaRPr>
          </a:p>
          <a:p>
            <a:r>
              <a:rPr lang="de-DE" dirty="0" smtClean="0">
                <a:latin typeface="Gill Sans MT" charset="0"/>
                <a:ea typeface="ＭＳ Ｐゴシック" charset="0"/>
                <a:cs typeface="ＭＳ Ｐゴシック" charset="0"/>
                <a:sym typeface="Zapf Dingbats" charset="0"/>
              </a:rPr>
              <a:t>Eltern und Schulärzte sind der Schlüssel zum Erfolg!</a:t>
            </a:r>
            <a:endParaRPr lang="de-DE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0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Cervical Cancer Austria &lt;45a </a:t>
            </a:r>
          </a:p>
        </p:txBody>
      </p:sp>
      <p:pic>
        <p:nvPicPr>
          <p:cNvPr id="20482" name="Bild 13" descr="Logo_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60" y="12962"/>
            <a:ext cx="1566720" cy="9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Bild 1" descr="Bildschirmfoto 2013-01-09 um 21.57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0" y="1337911"/>
            <a:ext cx="5186880" cy="48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8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pPr eaLnBrk="1" hangingPunct="1"/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1897 Ernst Wertheim</a:t>
            </a:r>
            <a:endParaRPr lang="de-AT">
              <a:latin typeface="Bookman Old Style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2530" name="Inhaltsplatzhalter 6" descr="Picture1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9" r="-2939"/>
          <a:stretch>
            <a:fillRect/>
          </a:stretch>
        </p:blipFill>
        <p:spPr>
          <a:xfrm>
            <a:off x="456481" y="1215488"/>
            <a:ext cx="1608480" cy="1965807"/>
          </a:xfrm>
        </p:spPr>
      </p:pic>
      <p:pic>
        <p:nvPicPr>
          <p:cNvPr id="22531" name="Inhaltsplatzhalter 8" descr="Picture3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2" b="-4562"/>
          <a:stretch>
            <a:fillRect/>
          </a:stretch>
        </p:blipFill>
        <p:spPr>
          <a:xfrm>
            <a:off x="4962240" y="1215487"/>
            <a:ext cx="3358080" cy="4101551"/>
          </a:xfrm>
        </p:spPr>
      </p:pic>
      <p:pic>
        <p:nvPicPr>
          <p:cNvPr id="22532" name="Bild 8" descr="Picture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02" y="2654208"/>
            <a:ext cx="2394720" cy="34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0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201" y="76328"/>
            <a:ext cx="8163360" cy="9144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Nobelpreis  für Medizin und Biologie 2008</a:t>
            </a:r>
            <a:br>
              <a:rPr lang="de-DE" dirty="0">
                <a:ea typeface="+mj-ea"/>
                <a:cs typeface="+mj-cs"/>
              </a:rPr>
            </a:br>
            <a:r>
              <a:rPr lang="de-DE" dirty="0">
                <a:ea typeface="+mj-ea"/>
                <a:cs typeface="+mj-cs"/>
              </a:rPr>
              <a:t>Harald zur Hausen</a:t>
            </a:r>
          </a:p>
        </p:txBody>
      </p:sp>
      <p:pic>
        <p:nvPicPr>
          <p:cNvPr id="38914" name="Picture 3" descr="0,1020,1319582,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80" y="1746904"/>
            <a:ext cx="2867040" cy="43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Bil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22" y="2325855"/>
            <a:ext cx="4047840" cy="294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2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pPr eaLnBrk="1" hangingPunct="1"/>
            <a:r>
              <a:rPr lang="de-AT">
                <a:latin typeface="Bookman Old Style" charset="0"/>
                <a:ea typeface="ヒラギノ角ゴ Pro W3" charset="0"/>
                <a:cs typeface="ヒラギノ角ゴ Pro W3" charset="0"/>
              </a:rPr>
              <a:t>FUTURE I Studie (Phase III)</a:t>
            </a:r>
          </a:p>
        </p:txBody>
      </p:sp>
      <p:sp>
        <p:nvSpPr>
          <p:cNvPr id="30722" name="Rectangle 3"/>
          <p:cNvSpPr>
            <a:spLocks noGrp="1"/>
          </p:cNvSpPr>
          <p:nvPr>
            <p:ph sz="quarter" idx="1"/>
          </p:nvPr>
        </p:nvSpPr>
        <p:spPr>
          <a:xfrm>
            <a:off x="457922" y="1598578"/>
            <a:ext cx="4347360" cy="4555199"/>
          </a:xfrm>
        </p:spPr>
        <p:txBody>
          <a:bodyPr/>
          <a:lstStyle/>
          <a:p>
            <a:pPr eaLnBrk="1" hangingPunct="1"/>
            <a:r>
              <a:rPr lang="de-AT" sz="2200" dirty="0">
                <a:latin typeface="Gill Sans MT" charset="0"/>
                <a:ea typeface="ヒラギノ角ゴ Pro W3" charset="0"/>
                <a:cs typeface="ヒラギノ角ゴ Pro W3" charset="0"/>
              </a:rPr>
              <a:t>quadrivalente HPV- Impfstoff</a:t>
            </a:r>
          </a:p>
          <a:p>
            <a:pPr lvl="1" eaLnBrk="1" hangingPunct="1"/>
            <a:r>
              <a:rPr lang="de-AT" sz="2100" dirty="0">
                <a:latin typeface="Gill Sans MT" charset="0"/>
                <a:ea typeface="ヒラギノ角ゴ Pro W3" charset="0"/>
              </a:rPr>
              <a:t>größtes europäisches Studienzentrum</a:t>
            </a:r>
          </a:p>
          <a:p>
            <a:pPr lvl="1" eaLnBrk="1" hangingPunct="1"/>
            <a:r>
              <a:rPr lang="de-AT" sz="2100" dirty="0">
                <a:latin typeface="Gill Sans MT" charset="0"/>
                <a:ea typeface="ヒラギノ角ゴ Pro W3" charset="0"/>
              </a:rPr>
              <a:t>erste Probandin außerhalb der USA 6/2002</a:t>
            </a:r>
            <a:br>
              <a:rPr lang="de-AT" sz="2100" dirty="0">
                <a:latin typeface="Gill Sans MT" charset="0"/>
                <a:ea typeface="ヒラギノ角ゴ Pro W3" charset="0"/>
              </a:rPr>
            </a:br>
            <a:endParaRPr lang="de-AT" sz="2100" dirty="0">
              <a:latin typeface="Gill Sans MT" charset="0"/>
              <a:ea typeface="ヒラギノ角ゴ Pro W3" charset="0"/>
            </a:endParaRPr>
          </a:p>
          <a:p>
            <a:pPr eaLnBrk="1" hangingPunct="1"/>
            <a:r>
              <a:rPr lang="de-AT" sz="2200" dirty="0">
                <a:latin typeface="Gill Sans MT" charset="0"/>
                <a:ea typeface="ヒラギノ角ゴ Pro W3" charset="0"/>
                <a:cs typeface="ヒラギノ角ゴ Pro W3" charset="0"/>
              </a:rPr>
              <a:t>22.September 2006 Zulassung durch die EMEA</a:t>
            </a:r>
            <a:br>
              <a:rPr lang="de-AT" sz="2200" dirty="0">
                <a:latin typeface="Gill Sans MT" charset="0"/>
                <a:ea typeface="ヒラギノ角ゴ Pro W3" charset="0"/>
                <a:cs typeface="ヒラギノ角ゴ Pro W3" charset="0"/>
              </a:rPr>
            </a:br>
            <a:endParaRPr lang="de-AT" sz="2200" dirty="0">
              <a:latin typeface="Gill Sans MT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de-AT" sz="2400" b="1" dirty="0">
                <a:latin typeface="Gill Sans MT" charset="0"/>
                <a:ea typeface="ヒラギノ角ゴ Pro W3" charset="0"/>
                <a:cs typeface="ヒラギノ角ゴ Pro W3" charset="0"/>
              </a:rPr>
              <a:t>30. September 2006 </a:t>
            </a:r>
          </a:p>
          <a:p>
            <a:pPr lvl="1" eaLnBrk="1" hangingPunct="1"/>
            <a:r>
              <a:rPr lang="de-AT" sz="2000" b="1" dirty="0">
                <a:latin typeface="Gill Sans MT" charset="0"/>
                <a:ea typeface="ヒラギノ角ゴ Pro W3" charset="0"/>
              </a:rPr>
              <a:t>1.  HPV Impfung in Europa</a:t>
            </a:r>
          </a:p>
          <a:p>
            <a:pPr eaLnBrk="1" hangingPunct="1"/>
            <a:endParaRPr lang="de-AT" sz="2200" b="1" dirty="0">
              <a:latin typeface="Gill Sans MT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0723" name="Inhaltsplatzhalter 40" descr="IMG_574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6" r="-4536"/>
          <a:stretch>
            <a:fillRect/>
          </a:stretch>
        </p:blipFill>
        <p:spPr>
          <a:xfrm>
            <a:off x="4703042" y="1303337"/>
            <a:ext cx="3932640" cy="4804344"/>
          </a:xfrm>
        </p:spPr>
      </p:pic>
    </p:spTree>
    <p:extLst>
      <p:ext uri="{BB962C8B-B14F-4D97-AF65-F5344CB8AC3E}">
        <p14:creationId xmlns:p14="http://schemas.microsoft.com/office/powerpoint/2010/main" val="98542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de-DE">
                <a:latin typeface="Bookman Old Style" charset="0"/>
                <a:ea typeface="ヒラギノ角ゴ Pro W3" charset="0"/>
                <a:cs typeface="ヒラギノ角ゴ Pro W3" charset="0"/>
              </a:rPr>
              <a:t>12.8.2013</a:t>
            </a:r>
          </a:p>
        </p:txBody>
      </p:sp>
      <p:pic>
        <p:nvPicPr>
          <p:cNvPr id="58370" name="Bild 2" descr="gruppen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2" y="1752664"/>
            <a:ext cx="5401440" cy="33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feld 3"/>
          <p:cNvSpPr txBox="1">
            <a:spLocks noChangeArrowheads="1"/>
          </p:cNvSpPr>
          <p:nvPr/>
        </p:nvSpPr>
        <p:spPr bwMode="auto">
          <a:xfrm>
            <a:off x="456480" y="5108096"/>
            <a:ext cx="7724160" cy="15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3" rIns="91320" bIns="4566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/>
            <a:r>
              <a:rPr lang="de-DE" dirty="0"/>
              <a:t>Die HPV- Impfung wird ab Februar 2014 für alle in Österreich lebenden Kinder in der vierten Schulstufe (vollendetes neuntes Lebensjahr) kostenfrei im Rahmen des bestehenden Schulimpfprogramms angeboten</a:t>
            </a:r>
          </a:p>
        </p:txBody>
      </p:sp>
    </p:spTree>
    <p:extLst>
      <p:ext uri="{BB962C8B-B14F-4D97-AF65-F5344CB8AC3E}">
        <p14:creationId xmlns:p14="http://schemas.microsoft.com/office/powerpoint/2010/main" val="343675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0721" y="4"/>
            <a:ext cx="8163360" cy="1090195"/>
          </a:xfrm>
        </p:spPr>
        <p:txBody>
          <a:bodyPr/>
          <a:lstStyle/>
          <a:p>
            <a:pPr eaLnBrk="1" hangingPunct="1"/>
            <a:r>
              <a:rPr lang="de-AT">
                <a:latin typeface="Bookman Old Style" charset="0"/>
                <a:ea typeface="ＭＳ Ｐゴシック" charset="0"/>
                <a:cs typeface="ＭＳ Ｐゴシック" charset="0"/>
              </a:rPr>
              <a:t>HPV- Impfung für Buben?</a:t>
            </a:r>
            <a:endParaRPr lang="en-US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962" y="1755545"/>
            <a:ext cx="3978720" cy="4190840"/>
          </a:xfrm>
        </p:spPr>
        <p:txBody>
          <a:bodyPr/>
          <a:lstStyle/>
          <a:p>
            <a:pPr eaLnBrk="1" hangingPunct="1"/>
            <a:r>
              <a:rPr lang="de-AT">
                <a:latin typeface="Gill Sans MT" charset="0"/>
                <a:ea typeface="ＭＳ Ｐゴシック" charset="0"/>
                <a:cs typeface="ＭＳ Ｐゴシック" charset="0"/>
              </a:rPr>
              <a:t>Condylome</a:t>
            </a:r>
            <a:br>
              <a:rPr lang="de-AT">
                <a:latin typeface="Gill Sans MT" charset="0"/>
                <a:ea typeface="ＭＳ Ｐゴシック" charset="0"/>
                <a:cs typeface="ＭＳ Ｐゴシック" charset="0"/>
              </a:rPr>
            </a:br>
            <a:r>
              <a:rPr lang="de-AT" b="1">
                <a:latin typeface="Gill Sans MT" charset="0"/>
                <a:ea typeface="ヒラギノ角ゴ Pro W3" charset="0"/>
                <a:cs typeface="Arial" charset="0"/>
              </a:rPr>
              <a:t>♂ </a:t>
            </a:r>
            <a:r>
              <a:rPr lang="de-AT">
                <a:latin typeface="Gill Sans MT" charset="0"/>
                <a:ea typeface="ヒラギノ角ゴ Pro W3" charset="0"/>
                <a:cs typeface="Arial" charset="0"/>
              </a:rPr>
              <a:t>&gt; ♀</a:t>
            </a:r>
          </a:p>
          <a:p>
            <a:pPr lvl="1" eaLnBrk="1" hangingPunct="1"/>
            <a:r>
              <a:rPr lang="de-AT">
                <a:latin typeface="Gill Sans MT" charset="0"/>
                <a:ea typeface="ヒラギノ角ゴ Pro W3" charset="0"/>
              </a:rPr>
              <a:t>Risikofaktor für die Partnerin (RR 10!)</a:t>
            </a:r>
          </a:p>
          <a:p>
            <a:pPr lvl="1" eaLnBrk="1" hangingPunct="1"/>
            <a:r>
              <a:rPr lang="de-AT">
                <a:latin typeface="Gill Sans MT" charset="0"/>
                <a:ea typeface="ヒラギノ角ゴ Pro W3" charset="0"/>
              </a:rPr>
              <a:t>Herdenimmunität</a:t>
            </a: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3011" name="Object 2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898364277"/>
              </p:ext>
            </p:extLst>
          </p:nvPr>
        </p:nvGraphicFramePr>
        <p:xfrm>
          <a:off x="4763520" y="4038184"/>
          <a:ext cx="4086720" cy="234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iagramm" r:id="rId4" imgW="6870700" imgH="3937000" progId="MSGraph.Chart.8">
                  <p:embed followColorScheme="full"/>
                </p:oleObj>
              </mc:Choice>
              <mc:Fallback>
                <p:oleObj name="Diagramm" r:id="rId4" imgW="6870700" imgH="39370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520" y="4038184"/>
                        <a:ext cx="4086720" cy="2340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2" name="Picture 5" descr="hpv-and-men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5" y="4038187"/>
            <a:ext cx="3084480" cy="19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60" y="1464637"/>
            <a:ext cx="1465920" cy="20061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4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1" y="4"/>
            <a:ext cx="8163360" cy="1090195"/>
          </a:xfrm>
        </p:spPr>
        <p:txBody>
          <a:bodyPr/>
          <a:lstStyle/>
          <a:p>
            <a:pPr eaLnBrk="1" hangingPunct="1"/>
            <a:r>
              <a:rPr lang="de-AT" sz="2900">
                <a:latin typeface="Bookman Old Style" charset="0"/>
                <a:ea typeface="ＭＳ Ｐゴシック" charset="0"/>
                <a:cs typeface="ＭＳ Ｐゴシック" charset="0"/>
              </a:rPr>
              <a:t>HPV- assoziierte Karzinome </a:t>
            </a:r>
            <a:br>
              <a:rPr lang="de-AT" sz="2900">
                <a:latin typeface="Bookman Old Style" charset="0"/>
                <a:ea typeface="ＭＳ Ｐゴシック" charset="0"/>
                <a:cs typeface="ＭＳ Ｐゴシック" charset="0"/>
              </a:rPr>
            </a:br>
            <a:r>
              <a:rPr lang="de-AT" sz="2500">
                <a:latin typeface="Bookman Old Style" charset="0"/>
                <a:ea typeface="ＭＳ Ｐゴシック" charset="0"/>
                <a:cs typeface="ＭＳ Ｐゴシック" charset="0"/>
              </a:rPr>
              <a:t>Männer USA 2004-8</a:t>
            </a:r>
            <a:endParaRPr lang="en-US" sz="250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7520" y="1468954"/>
            <a:ext cx="5160960" cy="483458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de-AT" sz="2900">
                <a:latin typeface="Gill Sans MT" charset="0"/>
                <a:ea typeface="ＭＳ Ｐゴシック" charset="0"/>
                <a:cs typeface="ＭＳ Ｐゴシック" charset="0"/>
              </a:rPr>
              <a:t>9400 Karzinome Oropharynx</a:t>
            </a:r>
          </a:p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de-AT" sz="2900">
                <a:latin typeface="Gill Sans MT" charset="0"/>
                <a:ea typeface="ＭＳ Ｐゴシック" charset="0"/>
                <a:cs typeface="ＭＳ Ｐゴシック" charset="0"/>
              </a:rPr>
              <a:t>1700 Analkarzinome</a:t>
            </a:r>
          </a:p>
          <a:p>
            <a:pPr lvl="1">
              <a:lnSpc>
                <a:spcPct val="90000"/>
              </a:lnSpc>
              <a:spcAft>
                <a:spcPts val="601"/>
              </a:spcAft>
            </a:pPr>
            <a:r>
              <a:rPr lang="de-AT" sz="2500">
                <a:latin typeface="Gill Sans MT" charset="0"/>
                <a:ea typeface="ヒラギノ角ゴ Pro W3" charset="0"/>
              </a:rPr>
              <a:t>2/100.000</a:t>
            </a:r>
          </a:p>
          <a:p>
            <a:pPr lvl="1">
              <a:lnSpc>
                <a:spcPct val="90000"/>
              </a:lnSpc>
              <a:spcAft>
                <a:spcPts val="601"/>
              </a:spcAft>
            </a:pPr>
            <a:r>
              <a:rPr lang="de-AT" sz="2500">
                <a:latin typeface="Gill Sans MT" charset="0"/>
                <a:ea typeface="ヒラギノ角ゴ Pro W3" charset="0"/>
              </a:rPr>
              <a:t>35/100.000 MSM (HIV-)</a:t>
            </a:r>
          </a:p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de-AT" sz="2900">
                <a:latin typeface="Gill Sans MT" charset="0"/>
                <a:ea typeface="ＭＳ Ｐゴシック" charset="0"/>
                <a:cs typeface="ＭＳ Ｐゴシック" charset="0"/>
              </a:rPr>
              <a:t>1000 Peniskarzinome</a:t>
            </a:r>
          </a:p>
          <a:p>
            <a:pPr lvl="1">
              <a:lnSpc>
                <a:spcPct val="90000"/>
              </a:lnSpc>
              <a:spcAft>
                <a:spcPts val="601"/>
              </a:spcAft>
            </a:pPr>
            <a:r>
              <a:rPr lang="de-AT" sz="2500">
                <a:latin typeface="Gill Sans MT" charset="0"/>
                <a:ea typeface="ＭＳ Ｐゴシック" charset="0"/>
                <a:cs typeface="ＭＳ Ｐゴシック" charset="0"/>
              </a:rPr>
              <a:t>Frauen</a:t>
            </a:r>
            <a:endParaRPr lang="en-US" sz="160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90000"/>
              </a:lnSpc>
              <a:spcAft>
                <a:spcPts val="601"/>
              </a:spcAft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12000 Zervixkarzinome</a:t>
            </a:r>
          </a:p>
          <a:p>
            <a:pPr lvl="2">
              <a:lnSpc>
                <a:spcPct val="90000"/>
              </a:lnSpc>
              <a:spcAft>
                <a:spcPts val="601"/>
              </a:spcAft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3900 Vulva/Vaginalkarzinome</a:t>
            </a:r>
          </a:p>
          <a:p>
            <a:pPr lvl="2">
              <a:lnSpc>
                <a:spcPct val="90000"/>
              </a:lnSpc>
              <a:spcAft>
                <a:spcPts val="601"/>
              </a:spcAft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3100 Analkarzinome</a:t>
            </a:r>
          </a:p>
          <a:p>
            <a:pPr lvl="2">
              <a:lnSpc>
                <a:spcPct val="90000"/>
              </a:lnSpc>
              <a:spcAft>
                <a:spcPts val="601"/>
              </a:spcAft>
            </a:pPr>
            <a:r>
              <a:rPr lang="en-US" sz="1800">
                <a:latin typeface="Gill Sans MT" charset="0"/>
                <a:ea typeface="ＭＳ Ｐゴシック" charset="0"/>
                <a:cs typeface="ＭＳ Ｐゴシック" charset="0"/>
              </a:rPr>
              <a:t>2400 Oropharynx</a:t>
            </a:r>
            <a:endParaRPr lang="de-AT" sz="180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90000"/>
              </a:lnSpc>
              <a:spcAft>
                <a:spcPts val="601"/>
              </a:spcAft>
            </a:pP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Inhaltsplatzhalter 5" descr="michael-douglas-517789_400_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4" b="-2654"/>
          <a:stretch>
            <a:fillRect/>
          </a:stretch>
        </p:blipFill>
        <p:spPr>
          <a:xfrm>
            <a:off x="5747040" y="2122792"/>
            <a:ext cx="3047040" cy="3205777"/>
          </a:xfrm>
        </p:spPr>
      </p:pic>
      <p:sp>
        <p:nvSpPr>
          <p:cNvPr id="45060" name="Textfeld 1"/>
          <p:cNvSpPr txBox="1">
            <a:spLocks noChangeArrowheads="1"/>
          </p:cNvSpPr>
          <p:nvPr/>
        </p:nvSpPr>
        <p:spPr bwMode="auto">
          <a:xfrm>
            <a:off x="5617445" y="6425960"/>
            <a:ext cx="3003840" cy="45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80" tIns="41391" rIns="82780" bIns="41391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45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/>
            <a:r>
              <a:rPr lang="de-DE">
                <a:latin typeface="Arial" charset="0"/>
                <a:cs typeface="Arial" charset="0"/>
              </a:rPr>
              <a:t>MMWR April 2012</a:t>
            </a:r>
          </a:p>
        </p:txBody>
      </p:sp>
    </p:spTree>
    <p:extLst>
      <p:ext uri="{BB962C8B-B14F-4D97-AF65-F5344CB8AC3E}">
        <p14:creationId xmlns:p14="http://schemas.microsoft.com/office/powerpoint/2010/main" val="340376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Elmar Special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Standarddesign.thmx</Template>
  <TotalTime>0</TotalTime>
  <Words>1090</Words>
  <Application>Microsoft Macintosh PowerPoint</Application>
  <PresentationFormat>Bildschirmpräsentation (4:3)</PresentationFormat>
  <Paragraphs>208</Paragraphs>
  <Slides>24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Standarddesign</vt:lpstr>
      <vt:lpstr>Diagramm</vt:lpstr>
      <vt:lpstr>Wissenswertes über die HPV-Impfung</vt:lpstr>
      <vt:lpstr>PowerPoint-Präsentation</vt:lpstr>
      <vt:lpstr>Cervical Cancer Austria &lt;45a </vt:lpstr>
      <vt:lpstr>1897 Ernst Wertheim</vt:lpstr>
      <vt:lpstr>Nobelpreis  für Medizin und Biologie 2008 Harald zur Hausen</vt:lpstr>
      <vt:lpstr>FUTURE I Studie (Phase III)</vt:lpstr>
      <vt:lpstr>12.8.2013</vt:lpstr>
      <vt:lpstr>HPV- Impfung für Buben?</vt:lpstr>
      <vt:lpstr>HPV- assoziierte Karzinome  Männer USA 2004-8</vt:lpstr>
      <vt:lpstr>HPV - Related Cancers in Men and Women</vt:lpstr>
      <vt:lpstr>Libby Trickett – „I did it“</vt:lpstr>
      <vt:lpstr>PowerPoint-Präsentation</vt:lpstr>
      <vt:lpstr>PowerPoint-Präsentation</vt:lpstr>
      <vt:lpstr>Impact in Australia  Cervical high-grade abnormalities (HGA)</vt:lpstr>
      <vt:lpstr>Rwanda</vt:lpstr>
      <vt:lpstr>Sexuelle Übertragung</vt:lpstr>
      <vt:lpstr>PowerPoint-Präsentation</vt:lpstr>
      <vt:lpstr>Statistik Austria 2009 HPV 16/18</vt:lpstr>
      <vt:lpstr>Impfplan 2014  - www.bmg.gv.at</vt:lpstr>
      <vt:lpstr>Impfprogramm</vt:lpstr>
      <vt:lpstr>Immunogenität Block SL, et al.  Pediatrics 2006</vt:lpstr>
      <vt:lpstr>qHPV GMT ratio  9-13 yo 2 dose vs 16-26 yo 3 dose</vt:lpstr>
      <vt:lpstr>Global Advisory Committee on  Vaccine Safety (GAVCS)1</vt:lpstr>
      <vt:lpstr>Conclusio</vt:lpstr>
    </vt:vector>
  </TitlesOfParts>
  <Company>AKH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Elmar Joura</dc:creator>
  <cp:lastModifiedBy>Elmar Joura</cp:lastModifiedBy>
  <cp:revision>10</cp:revision>
  <dcterms:created xsi:type="dcterms:W3CDTF">2014-05-31T05:58:22Z</dcterms:created>
  <dcterms:modified xsi:type="dcterms:W3CDTF">2014-05-31T18:51:21Z</dcterms:modified>
</cp:coreProperties>
</file>