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487" r:id="rId5"/>
    <p:sldId id="502" r:id="rId6"/>
    <p:sldId id="261" r:id="rId7"/>
    <p:sldId id="488" r:id="rId8"/>
    <p:sldId id="489" r:id="rId9"/>
    <p:sldId id="492" r:id="rId10"/>
    <p:sldId id="491" r:id="rId11"/>
    <p:sldId id="493" r:id="rId12"/>
    <p:sldId id="423" r:id="rId13"/>
  </p:sldIdLst>
  <p:sldSz cx="12192000" cy="6858000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21"/>
    <a:srgbClr val="BDD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7" autoAdjust="0"/>
    <p:restoredTop sz="79937" autoAdjust="0"/>
  </p:normalViewPr>
  <p:slideViewPr>
    <p:cSldViewPr snapToGrid="0">
      <p:cViewPr varScale="1">
        <p:scale>
          <a:sx n="87" d="100"/>
          <a:sy n="87" d="100"/>
        </p:scale>
        <p:origin x="8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Registrierungen in Summe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BDD5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1D4-4B71-98E2-67ACF7C6E6E0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1-40ED-B6CF-82744984A42E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1-40ED-B6CF-82744984A42E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61-40ED-B6CF-82744984A42E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4-4B71-98E2-67ACF7C6E6E0}"/>
              </c:ext>
            </c:extLst>
          </c:dPt>
          <c:dPt>
            <c:idx val="32"/>
            <c:invertIfNegative val="0"/>
            <c:bubble3D val="0"/>
            <c:spPr>
              <a:solidFill>
                <a:srgbClr val="BDD5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D4-4B71-98E2-67ACF7C6E6E0}"/>
              </c:ext>
            </c:extLst>
          </c:dPt>
          <c:dLbls>
            <c:dLbl>
              <c:idx val="19"/>
              <c:layout>
                <c:manualLayout>
                  <c:x val="8.7064676616915426E-3"/>
                  <c:y val="1.97081211735984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1-40ED-B6CF-82744984A42E}"/>
                </c:ext>
              </c:extLst>
            </c:dLbl>
            <c:dLbl>
              <c:idx val="20"/>
              <c:layout>
                <c:manualLayout>
                  <c:x val="1.2437810945273632E-3"/>
                  <c:y val="1.9708121173598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1-40ED-B6CF-82744984A42E}"/>
                </c:ext>
              </c:extLst>
            </c:dLbl>
            <c:dLbl>
              <c:idx val="22"/>
              <c:layout>
                <c:manualLayout>
                  <c:x val="0"/>
                  <c:y val="1.1824872704159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1-40ED-B6CF-82744984A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Tabelle1!$A$2:$A$37</c:f>
              <c:numCache>
                <c:formatCode>mmm\-yy</c:formatCode>
                <c:ptCount val="36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  <c:pt idx="13">
                  <c:v>45047</c:v>
                </c:pt>
                <c:pt idx="14">
                  <c:v>45078</c:v>
                </c:pt>
                <c:pt idx="15">
                  <c:v>45108</c:v>
                </c:pt>
                <c:pt idx="16">
                  <c:v>45139</c:v>
                </c:pt>
                <c:pt idx="17">
                  <c:v>45170</c:v>
                </c:pt>
                <c:pt idx="18">
                  <c:v>45200</c:v>
                </c:pt>
                <c:pt idx="19">
                  <c:v>45231</c:v>
                </c:pt>
                <c:pt idx="20">
                  <c:v>45261</c:v>
                </c:pt>
                <c:pt idx="21">
                  <c:v>45292</c:v>
                </c:pt>
                <c:pt idx="22">
                  <c:v>45323</c:v>
                </c:pt>
                <c:pt idx="23">
                  <c:v>45352</c:v>
                </c:pt>
                <c:pt idx="24">
                  <c:v>45383</c:v>
                </c:pt>
                <c:pt idx="25">
                  <c:v>45413</c:v>
                </c:pt>
                <c:pt idx="26">
                  <c:v>45444</c:v>
                </c:pt>
                <c:pt idx="27">
                  <c:v>45474</c:v>
                </c:pt>
                <c:pt idx="28">
                  <c:v>45505</c:v>
                </c:pt>
                <c:pt idx="29">
                  <c:v>45536</c:v>
                </c:pt>
                <c:pt idx="30">
                  <c:v>45566</c:v>
                </c:pt>
                <c:pt idx="31">
                  <c:v>45597</c:v>
                </c:pt>
                <c:pt idx="32">
                  <c:v>45627</c:v>
                </c:pt>
                <c:pt idx="33">
                  <c:v>45658</c:v>
                </c:pt>
                <c:pt idx="34">
                  <c:v>45689</c:v>
                </c:pt>
                <c:pt idx="35">
                  <c:v>45717</c:v>
                </c:pt>
              </c:numCache>
            </c:numRef>
          </c:cat>
          <c:val>
            <c:numRef>
              <c:f>Tabelle1!$B$2:$B$37</c:f>
              <c:numCache>
                <c:formatCode>_-* #\ ##0_-;\-* #\ ##0_-;_-* "-"??_-;_-@_-</c:formatCode>
                <c:ptCount val="36"/>
                <c:pt idx="0">
                  <c:v>1144</c:v>
                </c:pt>
                <c:pt idx="1">
                  <c:v>1484</c:v>
                </c:pt>
                <c:pt idx="2">
                  <c:v>1289</c:v>
                </c:pt>
                <c:pt idx="3">
                  <c:v>732</c:v>
                </c:pt>
                <c:pt idx="4">
                  <c:v>691</c:v>
                </c:pt>
                <c:pt idx="5">
                  <c:v>892</c:v>
                </c:pt>
                <c:pt idx="6">
                  <c:v>1057</c:v>
                </c:pt>
                <c:pt idx="7">
                  <c:v>934</c:v>
                </c:pt>
                <c:pt idx="8">
                  <c:v>657</c:v>
                </c:pt>
                <c:pt idx="9">
                  <c:v>849</c:v>
                </c:pt>
                <c:pt idx="10">
                  <c:v>778</c:v>
                </c:pt>
                <c:pt idx="11">
                  <c:v>1146</c:v>
                </c:pt>
                <c:pt idx="12">
                  <c:v>967</c:v>
                </c:pt>
                <c:pt idx="13">
                  <c:v>1061</c:v>
                </c:pt>
                <c:pt idx="14">
                  <c:v>1225</c:v>
                </c:pt>
                <c:pt idx="15">
                  <c:v>985</c:v>
                </c:pt>
                <c:pt idx="16">
                  <c:v>1029</c:v>
                </c:pt>
                <c:pt idx="17">
                  <c:v>1736</c:v>
                </c:pt>
                <c:pt idx="18">
                  <c:v>2061</c:v>
                </c:pt>
                <c:pt idx="19">
                  <c:v>2062</c:v>
                </c:pt>
                <c:pt idx="20">
                  <c:v>1771</c:v>
                </c:pt>
                <c:pt idx="21">
                  <c:v>2503</c:v>
                </c:pt>
                <c:pt idx="22">
                  <c:v>2402</c:v>
                </c:pt>
                <c:pt idx="23">
                  <c:v>1990</c:v>
                </c:pt>
                <c:pt idx="24">
                  <c:v>2274</c:v>
                </c:pt>
                <c:pt idx="25">
                  <c:v>2092</c:v>
                </c:pt>
                <c:pt idx="26">
                  <c:v>1811</c:v>
                </c:pt>
                <c:pt idx="27">
                  <c:v>1339</c:v>
                </c:pt>
                <c:pt idx="28">
                  <c:v>1202</c:v>
                </c:pt>
                <c:pt idx="29">
                  <c:v>1787</c:v>
                </c:pt>
                <c:pt idx="30">
                  <c:v>1376</c:v>
                </c:pt>
                <c:pt idx="31">
                  <c:v>205</c:v>
                </c:pt>
                <c:pt idx="32">
                  <c:v>2544</c:v>
                </c:pt>
                <c:pt idx="33">
                  <c:v>2079</c:v>
                </c:pt>
                <c:pt idx="34">
                  <c:v>1486</c:v>
                </c:pt>
                <c:pt idx="35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61-40ED-B6CF-82744984A4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8755600"/>
        <c:axId val="2078767120"/>
      </c:barChart>
      <c:dateAx>
        <c:axId val="20787556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8767120"/>
        <c:crosses val="autoZero"/>
        <c:auto val="1"/>
        <c:lblOffset val="100"/>
        <c:baseTimeUnit val="months"/>
      </c:dateAx>
      <c:valAx>
        <c:axId val="20787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875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Klient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innen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Verteilung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Geschlecht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Geschlecht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B-4D0B-96F1-3A9BDB67A3B6}"/>
              </c:ext>
            </c:extLst>
          </c:dPt>
          <c:dPt>
            <c:idx val="1"/>
            <c:bubble3D val="0"/>
            <c:spPr>
              <a:solidFill>
                <a:srgbClr val="BDD5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B-4D0B-96F1-3A9BDB67A3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8B-4D0B-96F1-3A9BDB67A3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Divers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0.41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8B-4D0B-96F1-3A9BDB67A3B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Klinische Psycholog:innen, Gesundheitspsycholog:innen</c:v>
                </c:pt>
              </c:strCache>
            </c:strRef>
          </c:tx>
          <c:spPr>
            <a:solidFill>
              <a:srgbClr val="BDD5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Wien</c:v>
                </c:pt>
                <c:pt idx="1">
                  <c:v>Oberö.</c:v>
                </c:pt>
                <c:pt idx="2">
                  <c:v>Steiermark</c:v>
                </c:pt>
                <c:pt idx="3">
                  <c:v>Niederö.</c:v>
                </c:pt>
                <c:pt idx="4">
                  <c:v>Tirol</c:v>
                </c:pt>
                <c:pt idx="5">
                  <c:v>Kärnten</c:v>
                </c:pt>
                <c:pt idx="6">
                  <c:v>Salzburg</c:v>
                </c:pt>
                <c:pt idx="7">
                  <c:v>Vorarlberg</c:v>
                </c:pt>
                <c:pt idx="8">
                  <c:v>Burgenland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195</c:v>
                </c:pt>
                <c:pt idx="1">
                  <c:v>94</c:v>
                </c:pt>
                <c:pt idx="2">
                  <c:v>119</c:v>
                </c:pt>
                <c:pt idx="3">
                  <c:v>97</c:v>
                </c:pt>
                <c:pt idx="4">
                  <c:v>68</c:v>
                </c:pt>
                <c:pt idx="5">
                  <c:v>77</c:v>
                </c:pt>
                <c:pt idx="6">
                  <c:v>58</c:v>
                </c:pt>
                <c:pt idx="7">
                  <c:v>29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A-4A61-BD4E-08EEB968D83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Psychotherapeut:innen</c:v>
                </c:pt>
              </c:strCache>
            </c:strRef>
          </c:tx>
          <c:spPr>
            <a:solidFill>
              <a:srgbClr val="F583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Wien</c:v>
                </c:pt>
                <c:pt idx="1">
                  <c:v>Oberö.</c:v>
                </c:pt>
                <c:pt idx="2">
                  <c:v>Steiermark</c:v>
                </c:pt>
                <c:pt idx="3">
                  <c:v>Niederö.</c:v>
                </c:pt>
                <c:pt idx="4">
                  <c:v>Tirol</c:v>
                </c:pt>
                <c:pt idx="5">
                  <c:v>Kärnten</c:v>
                </c:pt>
                <c:pt idx="6">
                  <c:v>Salzburg</c:v>
                </c:pt>
                <c:pt idx="7">
                  <c:v>Vorarlberg</c:v>
                </c:pt>
                <c:pt idx="8">
                  <c:v>Burgenland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222</c:v>
                </c:pt>
                <c:pt idx="1">
                  <c:v>97</c:v>
                </c:pt>
                <c:pt idx="2">
                  <c:v>71</c:v>
                </c:pt>
                <c:pt idx="3">
                  <c:v>124</c:v>
                </c:pt>
                <c:pt idx="4">
                  <c:v>76</c:v>
                </c:pt>
                <c:pt idx="5">
                  <c:v>64</c:v>
                </c:pt>
                <c:pt idx="6">
                  <c:v>34</c:v>
                </c:pt>
                <c:pt idx="7">
                  <c:v>17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A-4A61-BD4E-08EEB968D83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Klin. Psycholog:innen &amp; PTH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Wien</c:v>
                </c:pt>
                <c:pt idx="1">
                  <c:v>Oberö.</c:v>
                </c:pt>
                <c:pt idx="2">
                  <c:v>Steiermark</c:v>
                </c:pt>
                <c:pt idx="3">
                  <c:v>Niederö.</c:v>
                </c:pt>
                <c:pt idx="4">
                  <c:v>Tirol</c:v>
                </c:pt>
                <c:pt idx="5">
                  <c:v>Kärnten</c:v>
                </c:pt>
                <c:pt idx="6">
                  <c:v>Salzburg</c:v>
                </c:pt>
                <c:pt idx="7">
                  <c:v>Vorarlberg</c:v>
                </c:pt>
                <c:pt idx="8">
                  <c:v>Burgenland</c:v>
                </c:pt>
              </c:strCache>
            </c:strRef>
          </c:cat>
          <c:val>
            <c:numRef>
              <c:f>Tabelle1!$D$2:$D$10</c:f>
              <c:numCache>
                <c:formatCode>General</c:formatCode>
                <c:ptCount val="9"/>
                <c:pt idx="0">
                  <c:v>36</c:v>
                </c:pt>
                <c:pt idx="1">
                  <c:v>11</c:v>
                </c:pt>
                <c:pt idx="2">
                  <c:v>17</c:v>
                </c:pt>
                <c:pt idx="3">
                  <c:v>20</c:v>
                </c:pt>
                <c:pt idx="4">
                  <c:v>12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EA-4A61-BD4E-08EEB968D83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Musiktherapeut:innen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Wien</c:v>
                </c:pt>
                <c:pt idx="1">
                  <c:v>Oberö.</c:v>
                </c:pt>
                <c:pt idx="2">
                  <c:v>Steiermark</c:v>
                </c:pt>
                <c:pt idx="3">
                  <c:v>Niederö.</c:v>
                </c:pt>
                <c:pt idx="4">
                  <c:v>Tirol</c:v>
                </c:pt>
                <c:pt idx="5">
                  <c:v>Kärnten</c:v>
                </c:pt>
                <c:pt idx="6">
                  <c:v>Salzburg</c:v>
                </c:pt>
                <c:pt idx="7">
                  <c:v>Vorarlberg</c:v>
                </c:pt>
                <c:pt idx="8">
                  <c:v>Burgenland</c:v>
                </c:pt>
              </c:strCache>
            </c:strRef>
          </c:cat>
          <c:val>
            <c:numRef>
              <c:f>Tabelle1!$E$2:$E$10</c:f>
              <c:numCache>
                <c:formatCode>General</c:formatCode>
                <c:ptCount val="9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EA-4A61-BD4E-08EEB968D8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8755600"/>
        <c:axId val="2078767120"/>
      </c:barChart>
      <c:catAx>
        <c:axId val="20787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8767120"/>
        <c:crosses val="autoZero"/>
        <c:auto val="1"/>
        <c:lblAlgn val="ctr"/>
        <c:lblOffset val="100"/>
        <c:noMultiLvlLbl val="0"/>
      </c:catAx>
      <c:valAx>
        <c:axId val="20787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875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04AF7-2350-43E8-BA85-4A52FFD86C79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2574F8A-6926-4A56-A554-A9C6927D9D47}">
      <dgm:prSet phldrT="[Text]" custT="1"/>
      <dgm:spPr/>
      <dgm:t>
        <a:bodyPr/>
        <a:lstStyle/>
        <a:p>
          <a:r>
            <a:rPr lang="de-AT" sz="2800" dirty="0"/>
            <a:t>Gesund aus der Krise I</a:t>
          </a:r>
        </a:p>
      </dgm:t>
    </dgm:pt>
    <dgm:pt modelId="{574859D5-ABAC-4821-A5C7-299EC131ADEA}" type="parTrans" cxnId="{7DC07222-46CB-4235-8741-05181879259B}">
      <dgm:prSet/>
      <dgm:spPr/>
      <dgm:t>
        <a:bodyPr/>
        <a:lstStyle/>
        <a:p>
          <a:endParaRPr lang="de-AT"/>
        </a:p>
      </dgm:t>
    </dgm:pt>
    <dgm:pt modelId="{D657FC76-1CB6-4734-8B30-A64AC96E7C54}" type="sibTrans" cxnId="{7DC07222-46CB-4235-8741-05181879259B}">
      <dgm:prSet/>
      <dgm:spPr/>
      <dgm:t>
        <a:bodyPr/>
        <a:lstStyle/>
        <a:p>
          <a:endParaRPr lang="de-AT"/>
        </a:p>
      </dgm:t>
    </dgm:pt>
    <dgm:pt modelId="{D6C7B348-55BC-46C1-9B7E-D5C9AA8587F0}">
      <dgm:prSet phldrT="[Text]" custT="1"/>
      <dgm:spPr/>
      <dgm:t>
        <a:bodyPr/>
        <a:lstStyle/>
        <a:p>
          <a:r>
            <a:rPr lang="de-AT" sz="2800" dirty="0"/>
            <a:t>Gesund aus der Krise II</a:t>
          </a:r>
        </a:p>
      </dgm:t>
    </dgm:pt>
    <dgm:pt modelId="{AAF3C971-2D06-48BC-97F3-3C475F41A2C0}" type="parTrans" cxnId="{D9891023-C780-41E0-81DD-5DA2BC999874}">
      <dgm:prSet/>
      <dgm:spPr/>
      <dgm:t>
        <a:bodyPr/>
        <a:lstStyle/>
        <a:p>
          <a:endParaRPr lang="de-AT"/>
        </a:p>
      </dgm:t>
    </dgm:pt>
    <dgm:pt modelId="{1C6E9A86-590B-4A8B-AA6A-E0A419C1907F}" type="sibTrans" cxnId="{D9891023-C780-41E0-81DD-5DA2BC999874}">
      <dgm:prSet/>
      <dgm:spPr/>
      <dgm:t>
        <a:bodyPr/>
        <a:lstStyle/>
        <a:p>
          <a:endParaRPr lang="de-AT"/>
        </a:p>
      </dgm:t>
    </dgm:pt>
    <dgm:pt modelId="{C91D40A6-FD1F-4F90-8E52-738380399DFB}">
      <dgm:prSet phldrT="[Text]" custT="1"/>
      <dgm:spPr/>
      <dgm:t>
        <a:bodyPr/>
        <a:lstStyle/>
        <a:p>
          <a:r>
            <a:rPr lang="de-AT" sz="2800" dirty="0"/>
            <a:t>Gesund aus der Krise III</a:t>
          </a:r>
        </a:p>
      </dgm:t>
    </dgm:pt>
    <dgm:pt modelId="{B74463A1-547F-4EDA-9FE4-CFE074985B19}" type="parTrans" cxnId="{6082DC07-5126-4946-818A-EB134D9A6775}">
      <dgm:prSet/>
      <dgm:spPr/>
      <dgm:t>
        <a:bodyPr/>
        <a:lstStyle/>
        <a:p>
          <a:endParaRPr lang="de-AT"/>
        </a:p>
      </dgm:t>
    </dgm:pt>
    <dgm:pt modelId="{C3746B2E-A8D5-4FAD-9EAF-DE7C888D8D5C}" type="sibTrans" cxnId="{6082DC07-5126-4946-818A-EB134D9A6775}">
      <dgm:prSet/>
      <dgm:spPr/>
      <dgm:t>
        <a:bodyPr/>
        <a:lstStyle/>
        <a:p>
          <a:endParaRPr lang="de-AT"/>
        </a:p>
      </dgm:t>
    </dgm:pt>
    <dgm:pt modelId="{937D8503-04BE-4B44-B6D5-0D4D753E98FD}" type="pres">
      <dgm:prSet presAssocID="{57204AF7-2350-43E8-BA85-4A52FFD86C79}" presName="Name0" presStyleCnt="0">
        <dgm:presLayoutVars>
          <dgm:dir/>
          <dgm:animLvl val="lvl"/>
          <dgm:resizeHandles val="exact"/>
        </dgm:presLayoutVars>
      </dgm:prSet>
      <dgm:spPr/>
    </dgm:pt>
    <dgm:pt modelId="{1FADB60D-36C0-4B13-B0A9-60D8549D188C}" type="pres">
      <dgm:prSet presAssocID="{E2574F8A-6926-4A56-A554-A9C6927D9D47}" presName="parTxOnly" presStyleLbl="node1" presStyleIdx="0" presStyleCnt="3" custLinFactNeighborX="-42025" custLinFactNeighborY="283">
        <dgm:presLayoutVars>
          <dgm:chMax val="0"/>
          <dgm:chPref val="0"/>
          <dgm:bulletEnabled val="1"/>
        </dgm:presLayoutVars>
      </dgm:prSet>
      <dgm:spPr/>
    </dgm:pt>
    <dgm:pt modelId="{ED43EB10-11B3-43AE-82BF-9AF9477D428A}" type="pres">
      <dgm:prSet presAssocID="{D657FC76-1CB6-4734-8B30-A64AC96E7C54}" presName="parTxOnlySpace" presStyleCnt="0"/>
      <dgm:spPr/>
    </dgm:pt>
    <dgm:pt modelId="{79750332-E828-41F1-AD09-536DCA408240}" type="pres">
      <dgm:prSet presAssocID="{D6C7B348-55BC-46C1-9B7E-D5C9AA8587F0}" presName="parTxOnly" presStyleLbl="node1" presStyleIdx="1" presStyleCnt="3" custLinFactNeighborX="11300">
        <dgm:presLayoutVars>
          <dgm:chMax val="0"/>
          <dgm:chPref val="0"/>
          <dgm:bulletEnabled val="1"/>
        </dgm:presLayoutVars>
      </dgm:prSet>
      <dgm:spPr/>
    </dgm:pt>
    <dgm:pt modelId="{5BDBA90C-501D-47F8-B3A3-E96861B49FEF}" type="pres">
      <dgm:prSet presAssocID="{1C6E9A86-590B-4A8B-AA6A-E0A419C1907F}" presName="parTxOnlySpace" presStyleCnt="0"/>
      <dgm:spPr/>
    </dgm:pt>
    <dgm:pt modelId="{538CCF49-65DB-48F1-976E-31AA80C8511C}" type="pres">
      <dgm:prSet presAssocID="{C91D40A6-FD1F-4F90-8E52-738380399DFB}" presName="parTxOnly" presStyleLbl="node1" presStyleIdx="2" presStyleCnt="3" custLinFactNeighborX="80930" custLinFactNeighborY="3554">
        <dgm:presLayoutVars>
          <dgm:chMax val="0"/>
          <dgm:chPref val="0"/>
          <dgm:bulletEnabled val="1"/>
        </dgm:presLayoutVars>
      </dgm:prSet>
      <dgm:spPr/>
    </dgm:pt>
  </dgm:ptLst>
  <dgm:cxnLst>
    <dgm:cxn modelId="{6082DC07-5126-4946-818A-EB134D9A6775}" srcId="{57204AF7-2350-43E8-BA85-4A52FFD86C79}" destId="{C91D40A6-FD1F-4F90-8E52-738380399DFB}" srcOrd="2" destOrd="0" parTransId="{B74463A1-547F-4EDA-9FE4-CFE074985B19}" sibTransId="{C3746B2E-A8D5-4FAD-9EAF-DE7C888D8D5C}"/>
    <dgm:cxn modelId="{7DC07222-46CB-4235-8741-05181879259B}" srcId="{57204AF7-2350-43E8-BA85-4A52FFD86C79}" destId="{E2574F8A-6926-4A56-A554-A9C6927D9D47}" srcOrd="0" destOrd="0" parTransId="{574859D5-ABAC-4821-A5C7-299EC131ADEA}" sibTransId="{D657FC76-1CB6-4734-8B30-A64AC96E7C54}"/>
    <dgm:cxn modelId="{D9891023-C780-41E0-81DD-5DA2BC999874}" srcId="{57204AF7-2350-43E8-BA85-4A52FFD86C79}" destId="{D6C7B348-55BC-46C1-9B7E-D5C9AA8587F0}" srcOrd="1" destOrd="0" parTransId="{AAF3C971-2D06-48BC-97F3-3C475F41A2C0}" sibTransId="{1C6E9A86-590B-4A8B-AA6A-E0A419C1907F}"/>
    <dgm:cxn modelId="{E63E3F27-A5B0-45EE-8485-AB19C8E4E874}" type="presOf" srcId="{E2574F8A-6926-4A56-A554-A9C6927D9D47}" destId="{1FADB60D-36C0-4B13-B0A9-60D8549D188C}" srcOrd="0" destOrd="0" presId="urn:microsoft.com/office/officeart/2005/8/layout/chevron1"/>
    <dgm:cxn modelId="{39E5877F-CB72-40AD-92FF-5B87787F46E9}" type="presOf" srcId="{D6C7B348-55BC-46C1-9B7E-D5C9AA8587F0}" destId="{79750332-E828-41F1-AD09-536DCA408240}" srcOrd="0" destOrd="0" presId="urn:microsoft.com/office/officeart/2005/8/layout/chevron1"/>
    <dgm:cxn modelId="{1C3E79C4-157E-430D-9BCE-4214277265B7}" type="presOf" srcId="{C91D40A6-FD1F-4F90-8E52-738380399DFB}" destId="{538CCF49-65DB-48F1-976E-31AA80C8511C}" srcOrd="0" destOrd="0" presId="urn:microsoft.com/office/officeart/2005/8/layout/chevron1"/>
    <dgm:cxn modelId="{8786D0E4-D579-4340-8BBB-AF4F5F7ABF02}" type="presOf" srcId="{57204AF7-2350-43E8-BA85-4A52FFD86C79}" destId="{937D8503-04BE-4B44-B6D5-0D4D753E98FD}" srcOrd="0" destOrd="0" presId="urn:microsoft.com/office/officeart/2005/8/layout/chevron1"/>
    <dgm:cxn modelId="{F9E2BCE9-09A0-4690-B18E-F98A4BE0CBA8}" type="presParOf" srcId="{937D8503-04BE-4B44-B6D5-0D4D753E98FD}" destId="{1FADB60D-36C0-4B13-B0A9-60D8549D188C}" srcOrd="0" destOrd="0" presId="urn:microsoft.com/office/officeart/2005/8/layout/chevron1"/>
    <dgm:cxn modelId="{92853D31-C984-4FDA-AA99-353B1E37E9BA}" type="presParOf" srcId="{937D8503-04BE-4B44-B6D5-0D4D753E98FD}" destId="{ED43EB10-11B3-43AE-82BF-9AF9477D428A}" srcOrd="1" destOrd="0" presId="urn:microsoft.com/office/officeart/2005/8/layout/chevron1"/>
    <dgm:cxn modelId="{A2637563-A2D2-46D3-81F2-E23B2C819DDC}" type="presParOf" srcId="{937D8503-04BE-4B44-B6D5-0D4D753E98FD}" destId="{79750332-E828-41F1-AD09-536DCA408240}" srcOrd="2" destOrd="0" presId="urn:microsoft.com/office/officeart/2005/8/layout/chevron1"/>
    <dgm:cxn modelId="{868E1FF7-4147-49B7-8C89-CB8728B151AB}" type="presParOf" srcId="{937D8503-04BE-4B44-B6D5-0D4D753E98FD}" destId="{5BDBA90C-501D-47F8-B3A3-E96861B49FEF}" srcOrd="3" destOrd="0" presId="urn:microsoft.com/office/officeart/2005/8/layout/chevron1"/>
    <dgm:cxn modelId="{0D52CE46-AA32-4AD4-9A34-614B88723E3E}" type="presParOf" srcId="{937D8503-04BE-4B44-B6D5-0D4D753E98FD}" destId="{538CCF49-65DB-48F1-976E-31AA80C8511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04AF7-2350-43E8-BA85-4A52FFD86C79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937D8503-04BE-4B44-B6D5-0D4D753E98FD}" type="pres">
      <dgm:prSet presAssocID="{57204AF7-2350-43E8-BA85-4A52FFD86C7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786D0E4-D579-4340-8BBB-AF4F5F7ABF02}" type="presOf" srcId="{57204AF7-2350-43E8-BA85-4A52FFD86C79}" destId="{937D8503-04BE-4B44-B6D5-0D4D753E98F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04AF7-2350-43E8-BA85-4A52FFD86C79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937D8503-04BE-4B44-B6D5-0D4D753E98FD}" type="pres">
      <dgm:prSet presAssocID="{57204AF7-2350-43E8-BA85-4A52FFD86C7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786D0E4-D579-4340-8BBB-AF4F5F7ABF02}" type="presOf" srcId="{57204AF7-2350-43E8-BA85-4A52FFD86C79}" destId="{937D8503-04BE-4B44-B6D5-0D4D753E98F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04AF7-2350-43E8-BA85-4A52FFD86C79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937D8503-04BE-4B44-B6D5-0D4D753E98FD}" type="pres">
      <dgm:prSet presAssocID="{57204AF7-2350-43E8-BA85-4A52FFD86C7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786D0E4-D579-4340-8BBB-AF4F5F7ABF02}" type="presOf" srcId="{57204AF7-2350-43E8-BA85-4A52FFD86C79}" destId="{937D8503-04BE-4B44-B6D5-0D4D753E98F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04AF7-2350-43E8-BA85-4A52FFD86C79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937D8503-04BE-4B44-B6D5-0D4D753E98FD}" type="pres">
      <dgm:prSet presAssocID="{57204AF7-2350-43E8-BA85-4A52FFD86C7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786D0E4-D579-4340-8BBB-AF4F5F7ABF02}" type="presOf" srcId="{57204AF7-2350-43E8-BA85-4A52FFD86C79}" destId="{937D8503-04BE-4B44-B6D5-0D4D753E98F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DB60D-36C0-4B13-B0A9-60D8549D188C}">
      <dsp:nvSpPr>
        <dsp:cNvPr id="0" name=""/>
        <dsp:cNvSpPr/>
      </dsp:nvSpPr>
      <dsp:spPr>
        <a:xfrm>
          <a:off x="0" y="0"/>
          <a:ext cx="3626445" cy="7139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Gesund aus der Krise I</a:t>
          </a:r>
        </a:p>
      </dsp:txBody>
      <dsp:txXfrm>
        <a:off x="356984" y="0"/>
        <a:ext cx="2912477" cy="713968"/>
      </dsp:txXfrm>
    </dsp:sp>
    <dsp:sp modelId="{79750332-E828-41F1-AD09-536DCA408240}">
      <dsp:nvSpPr>
        <dsp:cNvPr id="0" name=""/>
        <dsp:cNvSpPr/>
      </dsp:nvSpPr>
      <dsp:spPr>
        <a:xfrm>
          <a:off x="3307756" y="0"/>
          <a:ext cx="3626445" cy="7139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Gesund aus der Krise II</a:t>
          </a:r>
        </a:p>
      </dsp:txBody>
      <dsp:txXfrm>
        <a:off x="3664740" y="0"/>
        <a:ext cx="2912477" cy="713968"/>
      </dsp:txXfrm>
    </dsp:sp>
    <dsp:sp modelId="{538CCF49-65DB-48F1-976E-31AA80C8511C}">
      <dsp:nvSpPr>
        <dsp:cNvPr id="0" name=""/>
        <dsp:cNvSpPr/>
      </dsp:nvSpPr>
      <dsp:spPr>
        <a:xfrm>
          <a:off x="6533554" y="0"/>
          <a:ext cx="3626445" cy="7139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Gesund aus der Krise III</a:t>
          </a:r>
        </a:p>
      </dsp:txBody>
      <dsp:txXfrm>
        <a:off x="6890538" y="0"/>
        <a:ext cx="2912477" cy="713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02D4-25AE-4940-B8A6-00E98D28F1FE}" type="datetimeFigureOut">
              <a:rPr lang="de-AT" smtClean="0"/>
              <a:t>27.04.25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26178-920F-436B-881C-44A0FEB4528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954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26178-920F-436B-881C-44A0FEB45282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296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26178-920F-436B-881C-44A0FEB45282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767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26178-920F-436B-881C-44A0FEB45282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730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26178-920F-436B-881C-44A0FEB45282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635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26178-920F-436B-881C-44A0FEB45282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597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26178-920F-436B-881C-44A0FEB45282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548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8BEE4-03FC-4647-82C1-0BF0C83FA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39ACC1-9890-46B0-8042-2B2132403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609304-0672-4AFD-A4E6-D7163CDA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AADE-2D90-45BD-B472-EAF78B67E6AD}" type="datetime1">
              <a:rPr lang="de-AT" smtClean="0"/>
              <a:t>27.04.25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C84F73-1FC2-45A9-B1D9-94A47E23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C2A0F3-D4EC-400C-B311-9D703F35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292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4A39A-7B36-4F4C-BD86-F9AA2C9A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1DF5C5-219D-46E0-AC9C-19B908E23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96A111-0460-44A2-B2DF-8A62CC16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B633-8251-444D-ABFD-B4AEE0050F7E}" type="datetime1">
              <a:rPr lang="de-AT" smtClean="0"/>
              <a:t>27.04.25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489A29-5DEE-4C3D-8B7B-5F3067BE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D0183-ED42-4513-A5FF-C38EE0AF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83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23CAB5E-0290-4580-AA68-68C44256E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159652-274A-4B49-92BB-DC8104F1C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1DD25-D8DE-46BF-89F6-F77193DA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9216-D0B8-482C-B502-4533A1515CB8}" type="datetime1">
              <a:rPr lang="de-AT" smtClean="0"/>
              <a:t>27.04.25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BD213-5CFB-4F22-B4F8-57FFC066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8AA5F4-CD68-4DB5-920C-F74F92F9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404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6DDC1-31C6-445D-9063-DE6C3F6B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D89F30-2753-4FC5-80D8-DCEA8D85C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E32A92-0685-4644-88D8-851FD312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8E25-2C3D-4F67-859E-4B577F697B35}" type="datetime1">
              <a:rPr lang="de-AT" smtClean="0"/>
              <a:t>27.04.25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92B663-A1C3-4E8A-A909-172BF181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7FDE71-5714-4535-A430-8E1D9117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5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AE4A9-9284-45B7-912E-7765DC55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C0070A-C62A-4387-9630-ED375644B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AA587-78F3-4AE6-9E03-30CD5372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CA2-0B57-47B3-BAB4-6008ADAE93A1}" type="datetime1">
              <a:rPr lang="de-AT" smtClean="0"/>
              <a:t>27.04.25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1C5184-5101-40C5-8E71-5A65DADA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C26B32-CBA9-40E0-8B12-BDC4D523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816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65373-8A53-4D49-8948-3A87AA50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BCC87-3E67-4F98-A097-81009ED8E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F7C442-16B7-4A1E-BB78-F19F7F9F5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E57511-12DA-420F-A61C-7FD4F157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9CA0-C6D3-4C56-9A7B-61C8FA6072A6}" type="datetime1">
              <a:rPr lang="de-AT" smtClean="0"/>
              <a:t>27.04.25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A57BC0-027F-4A28-93F4-2DC5FAD9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2E1528-C8D9-415C-A190-D1E1F0C4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240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7DEEB-EB76-4FB7-8A43-7874A8A9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72555A-F62A-4C56-82FE-1F75A7187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7E3E1E-6EB0-4750-97DC-CC8ED80A4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067649-1193-4348-9DDF-0543671C0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3E56F5C-3331-43E5-B0EE-CD2E70CD6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02DC68-44AF-422D-ABB1-6C4186E5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8D33-F8DC-49A6-A69F-CBF1242C2B0F}" type="datetime1">
              <a:rPr lang="de-AT" smtClean="0"/>
              <a:t>27.04.25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FF5ECCC-358E-4CD0-B65D-D580F767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7C80F1-CC8A-434D-9E4F-9EF643D8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711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35D1B-4DAE-4F5D-B456-74206200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BE7ED8-720A-4A47-B044-7CDCEF4D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5139-B4F9-4218-BD0F-D86D502F6D12}" type="datetime1">
              <a:rPr lang="de-AT" smtClean="0"/>
              <a:t>27.04.25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259C48-3EBF-427F-A2B7-BC023F6D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AC349F-EB00-41E1-B459-711C29FE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24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0C54E9-AB55-4C42-94E1-5F93E775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954B-4E2E-46CD-8FDB-E5661B9C4DD2}" type="datetime1">
              <a:rPr lang="de-AT" smtClean="0"/>
              <a:t>27.04.25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4A9A42-23EE-4C7A-9256-DC038516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EF221E-CB8A-4864-9A14-4C0FBE0F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520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513EA-DFEC-4DF9-BD0E-B020C870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5A34FD-581E-4E6B-B00A-791257745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208459-72BA-4A70-9CB9-63545FAA7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914898-C834-470D-A985-40F1483C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604-3C3F-4821-8762-91AA0C278D87}" type="datetime1">
              <a:rPr lang="de-AT" smtClean="0"/>
              <a:t>27.04.25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05C7CF-46D2-49CA-BD6A-240CADE1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CA9845-8C23-4CD7-BFBB-D5249BB3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753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93878-61AF-4C97-AF6D-A1E3B888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19BF0F2-97DF-4EBA-94BB-08C0F3D84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28DD94-1878-49FB-BD0D-5A18F5E1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764E56-829B-4BB2-BAC2-2C5591F7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3C3C-59CB-43B2-A810-50C7BC39DBB6}" type="datetime1">
              <a:rPr lang="de-AT" smtClean="0"/>
              <a:t>27.04.25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1BD16F-6C1E-470D-ADE1-6779FD25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4. Sitzung der GadK III Projektbegleitgruppe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A2AED9-4C04-414F-8C1C-2B3AAA3D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171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090C8CC-B5FB-4A24-9E2F-4B6E8E1A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2D6A0D-47C5-47C2-BEB5-33A450E8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602B1-5988-47C0-A12A-18ADBADE5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B038-B993-4197-A5E4-35FCB70C64A2}" type="datetime1">
              <a:rPr lang="de-AT" smtClean="0"/>
              <a:t>27.04.25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11155-3BAD-4BA7-9644-B90D776D4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4. Sitzung der GadK III Projektbegleitgruppe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00C8D-82AA-4F59-BA78-BBB5A1925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2C7B-D863-41FD-8B05-BBD98D7A061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33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chart" Target="../charts/chart1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sv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ne.patek@gesundausderkrise.at" TargetMode="External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info@gesundausderkrise.at" TargetMode="External"/><Relationship Id="rId4" Type="http://schemas.openxmlformats.org/officeDocument/2006/relationships/hyperlink" Target="mailto:projektteam@gesundausderkrise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14197" y="0"/>
            <a:ext cx="5090403" cy="6858000"/>
            <a:chOff x="0" y="0"/>
            <a:chExt cx="7673310" cy="10337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73348" cy="10337800"/>
            </a:xfrm>
            <a:custGeom>
              <a:avLst/>
              <a:gdLst/>
              <a:ahLst/>
              <a:cxnLst/>
              <a:rect l="l" t="t" r="r" b="b"/>
              <a:pathLst>
                <a:path w="7673348" h="10337800">
                  <a:moveTo>
                    <a:pt x="2563919" y="0"/>
                  </a:moveTo>
                  <a:lnTo>
                    <a:pt x="0" y="4292600"/>
                  </a:lnTo>
                  <a:lnTo>
                    <a:pt x="4083838" y="9084691"/>
                  </a:lnTo>
                  <a:lnTo>
                    <a:pt x="2801947" y="10337800"/>
                  </a:lnTo>
                  <a:lnTo>
                    <a:pt x="7673348" y="10337800"/>
                  </a:lnTo>
                  <a:lnTo>
                    <a:pt x="7673348" y="0"/>
                  </a:lnTo>
                  <a:close/>
                </a:path>
              </a:pathLst>
            </a:custGeom>
            <a:blipFill>
              <a:blip r:embed="rId3"/>
              <a:stretch>
                <a:fillRect l="-51226" r="-51226"/>
              </a:stretch>
            </a:blipFill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4" name="Group 4"/>
          <p:cNvGrpSpPr/>
          <p:nvPr/>
        </p:nvGrpSpPr>
        <p:grpSpPr>
          <a:xfrm rot="-2292491">
            <a:off x="8128287" y="2226652"/>
            <a:ext cx="708325" cy="4489892"/>
            <a:chOff x="0" y="0"/>
            <a:chExt cx="279832" cy="17737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EA730B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8160000">
            <a:off x="8883784" y="6023424"/>
            <a:ext cx="1582564" cy="485261"/>
            <a:chOff x="0" y="0"/>
            <a:chExt cx="1614384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384" cy="609600"/>
            </a:xfrm>
            <a:custGeom>
              <a:avLst/>
              <a:gdLst/>
              <a:ahLst/>
              <a:cxnLst/>
              <a:rect l="l" t="t" r="r" b="b"/>
              <a:pathLst>
                <a:path w="1614384" h="609600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2D34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1411184" cy="6762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 rot="8100000">
            <a:off x="8457089" y="5773362"/>
            <a:ext cx="1684179" cy="393197"/>
            <a:chOff x="0" y="0"/>
            <a:chExt cx="2454669" cy="377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4669" cy="377249"/>
            </a:xfrm>
            <a:custGeom>
              <a:avLst/>
              <a:gdLst/>
              <a:ahLst/>
              <a:cxnLst/>
              <a:rect l="l" t="t" r="r" b="b"/>
              <a:pathLst>
                <a:path w="2454669" h="377249">
                  <a:moveTo>
                    <a:pt x="203200" y="0"/>
                  </a:moveTo>
                  <a:lnTo>
                    <a:pt x="2454669" y="0"/>
                  </a:lnTo>
                  <a:lnTo>
                    <a:pt x="2251469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2D34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66675"/>
              <a:ext cx="2251469" cy="4439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7091654">
            <a:off x="6483421" y="890052"/>
            <a:ext cx="2442294" cy="393197"/>
            <a:chOff x="0" y="0"/>
            <a:chExt cx="2646825" cy="37724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6825" cy="377249"/>
            </a:xfrm>
            <a:custGeom>
              <a:avLst/>
              <a:gdLst/>
              <a:ahLst/>
              <a:cxnLst/>
              <a:rect l="l" t="t" r="r" b="b"/>
              <a:pathLst>
                <a:path w="2646825" h="377249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A730B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66675"/>
              <a:ext cx="2443625" cy="4439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 rot="1710481">
            <a:off x="7719803" y="-244450"/>
            <a:ext cx="708325" cy="3299192"/>
            <a:chOff x="0" y="0"/>
            <a:chExt cx="279832" cy="176106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B2D34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05775" y="372072"/>
            <a:ext cx="1896941" cy="1150273"/>
          </a:xfrm>
          <a:custGeom>
            <a:avLst/>
            <a:gdLst/>
            <a:ahLst/>
            <a:cxnLst/>
            <a:rect l="l" t="t" r="r" b="b"/>
            <a:pathLst>
              <a:path w="2845411" h="1725409">
                <a:moveTo>
                  <a:pt x="0" y="0"/>
                </a:moveTo>
                <a:lnTo>
                  <a:pt x="2845411" y="0"/>
                </a:lnTo>
                <a:lnTo>
                  <a:pt x="2845411" y="1725409"/>
                </a:lnTo>
                <a:lnTo>
                  <a:pt x="0" y="1725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3" name="Freeform 23"/>
          <p:cNvSpPr/>
          <p:nvPr/>
        </p:nvSpPr>
        <p:spPr>
          <a:xfrm>
            <a:off x="3220194" y="6021990"/>
            <a:ext cx="915738" cy="588689"/>
          </a:xfrm>
          <a:custGeom>
            <a:avLst/>
            <a:gdLst/>
            <a:ahLst/>
            <a:cxnLst/>
            <a:rect l="l" t="t" r="r" b="b"/>
            <a:pathLst>
              <a:path w="1373607" h="883033">
                <a:moveTo>
                  <a:pt x="0" y="0"/>
                </a:moveTo>
                <a:lnTo>
                  <a:pt x="1373606" y="0"/>
                </a:lnTo>
                <a:lnTo>
                  <a:pt x="1373606" y="883033"/>
                </a:lnTo>
                <a:lnTo>
                  <a:pt x="0" y="8830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25" t="-90921" r="-77851" b="-124253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4" name="Freeform 24"/>
          <p:cNvSpPr/>
          <p:nvPr/>
        </p:nvSpPr>
        <p:spPr>
          <a:xfrm>
            <a:off x="682165" y="5843913"/>
            <a:ext cx="2538029" cy="640216"/>
          </a:xfrm>
          <a:custGeom>
            <a:avLst/>
            <a:gdLst/>
            <a:ahLst/>
            <a:cxnLst/>
            <a:rect l="l" t="t" r="r" b="b"/>
            <a:pathLst>
              <a:path w="3807043" h="960324">
                <a:moveTo>
                  <a:pt x="0" y="0"/>
                </a:moveTo>
                <a:lnTo>
                  <a:pt x="3807043" y="0"/>
                </a:lnTo>
                <a:lnTo>
                  <a:pt x="3807043" y="960324"/>
                </a:lnTo>
                <a:lnTo>
                  <a:pt x="0" y="9603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342115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5" name="Freeform 25"/>
          <p:cNvSpPr/>
          <p:nvPr/>
        </p:nvSpPr>
        <p:spPr>
          <a:xfrm>
            <a:off x="4299274" y="5956220"/>
            <a:ext cx="1694229" cy="720229"/>
          </a:xfrm>
          <a:custGeom>
            <a:avLst/>
            <a:gdLst/>
            <a:ahLst/>
            <a:cxnLst/>
            <a:rect l="l" t="t" r="r" b="b"/>
            <a:pathLst>
              <a:path w="2541343" h="1080343">
                <a:moveTo>
                  <a:pt x="0" y="0"/>
                </a:moveTo>
                <a:lnTo>
                  <a:pt x="2541344" y="0"/>
                </a:lnTo>
                <a:lnTo>
                  <a:pt x="2541344" y="1080343"/>
                </a:lnTo>
                <a:lnTo>
                  <a:pt x="0" y="10803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2341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6" name="TextBox 26"/>
          <p:cNvSpPr txBox="1"/>
          <p:nvPr/>
        </p:nvSpPr>
        <p:spPr>
          <a:xfrm>
            <a:off x="770791" y="4004662"/>
            <a:ext cx="7093456" cy="871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pc="290" dirty="0" err="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Eltern</a:t>
            </a:r>
            <a:r>
              <a:rPr lang="en-US" spc="29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für </a:t>
            </a:r>
            <a:r>
              <a:rPr lang="en-US" spc="290" dirty="0" err="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Kindergesundheit</a:t>
            </a:r>
            <a:endParaRPr lang="en-US" spc="29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>
              <a:lnSpc>
                <a:spcPts val="2240"/>
              </a:lnSpc>
            </a:pPr>
            <a:r>
              <a:rPr lang="en-US" spc="29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30. </a:t>
            </a:r>
            <a:r>
              <a:rPr lang="en-US" spc="29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April 2025</a:t>
            </a:r>
          </a:p>
          <a:p>
            <a:pPr>
              <a:lnSpc>
                <a:spcPts val="2613"/>
              </a:lnSpc>
              <a:spcBef>
                <a:spcPct val="0"/>
              </a:spcBef>
            </a:pPr>
            <a:endParaRPr lang="en-US" sz="1600" spc="35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85800" y="2142447"/>
            <a:ext cx="612981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4"/>
              </a:lnSpc>
            </a:pPr>
            <a:r>
              <a:rPr lang="en-US" sz="5467" b="1" dirty="0" err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Gesund</a:t>
            </a:r>
            <a:r>
              <a:rPr lang="en-US" sz="5467" b="1" dirty="0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>
              <a:lnSpc>
                <a:spcPts val="6014"/>
              </a:lnSpc>
            </a:pPr>
            <a:r>
              <a:rPr lang="en-US" sz="5467" b="1" dirty="0" err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aus</a:t>
            </a:r>
            <a:r>
              <a:rPr lang="en-US" sz="5467" b="1" dirty="0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 der </a:t>
            </a:r>
            <a:r>
              <a:rPr lang="en-US" sz="5467" b="1" dirty="0" err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Krise</a:t>
            </a:r>
            <a:r>
              <a:rPr lang="en-US" sz="5467" b="1" dirty="0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 III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068C-B9F3-24CB-621D-32B3DFD8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260AB-1045-572F-98CA-F64E5162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37400" cy="1325563"/>
          </a:xfrm>
        </p:spPr>
        <p:txBody>
          <a:bodyPr>
            <a:normAutofit/>
          </a:bodyPr>
          <a:lstStyle/>
          <a:p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Projektvorstellung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F2AD11-0EE5-C79F-8251-D75ECA7B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8" y="230188"/>
            <a:ext cx="1681964" cy="101758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E9FF287-81A7-527F-C758-47129C1C4CEE}"/>
              </a:ext>
            </a:extLst>
          </p:cNvPr>
          <p:cNvSpPr/>
          <p:nvPr/>
        </p:nvSpPr>
        <p:spPr>
          <a:xfrm rot="10800000">
            <a:off x="11887200" y="0"/>
            <a:ext cx="304800" cy="6858000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720AED-3388-4DEC-3E14-FAAF7CA73587}"/>
              </a:ext>
            </a:extLst>
          </p:cNvPr>
          <p:cNvSpPr/>
          <p:nvPr/>
        </p:nvSpPr>
        <p:spPr>
          <a:xfrm>
            <a:off x="838199" y="1283288"/>
            <a:ext cx="3707167" cy="66119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109D66F-F669-0CD7-6908-5164904C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F4729C3-2B8E-9115-ABF6-09F294FFEA90}"/>
              </a:ext>
            </a:extLst>
          </p:cNvPr>
          <p:cNvSpPr txBox="1"/>
          <p:nvPr/>
        </p:nvSpPr>
        <p:spPr>
          <a:xfrm>
            <a:off x="514905" y="1831002"/>
            <a:ext cx="10573443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1400" i="1" dirty="0">
                <a:latin typeface="Arial" panose="020B0604020202020204" pitchFamily="34" charset="0"/>
                <a:cs typeface="Arial" panose="020B0604020202020204" pitchFamily="34" charset="0"/>
              </a:rPr>
              <a:t>„Gesund aus der Krise“ wird vom </a:t>
            </a:r>
            <a:r>
              <a:rPr lang="de-A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Berufsverband Österreichischer Psychologinnen und Psychologen (BÖP) </a:t>
            </a:r>
            <a:r>
              <a:rPr lang="de-AT" sz="1400" i="1" dirty="0">
                <a:latin typeface="Arial" panose="020B0604020202020204" pitchFamily="34" charset="0"/>
                <a:cs typeface="Arial" panose="020B0604020202020204" pitchFamily="34" charset="0"/>
              </a:rPr>
              <a:t>– in enger Kooperation mit dem </a:t>
            </a:r>
            <a:r>
              <a:rPr lang="de-A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Österreichischen Bundesverband für Psychotherapie (ÖBVP) </a:t>
            </a:r>
            <a:r>
              <a:rPr lang="de-AT" sz="1400" i="1" dirty="0">
                <a:latin typeface="Arial" panose="020B0604020202020204" pitchFamily="34" charset="0"/>
                <a:cs typeface="Arial" panose="020B0604020202020204" pitchFamily="34" charset="0"/>
              </a:rPr>
              <a:t>– abgewickelt. Seit Frühjahr 2024 ist der </a:t>
            </a:r>
            <a:r>
              <a:rPr lang="de-A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Österreichische Berufsverband für Musiktherapie (ÖBM) </a:t>
            </a:r>
            <a:r>
              <a:rPr lang="de-AT" sz="1400" i="1" dirty="0">
                <a:latin typeface="Arial" panose="020B0604020202020204" pitchFamily="34" charset="0"/>
                <a:cs typeface="Arial" panose="020B0604020202020204" pitchFamily="34" charset="0"/>
              </a:rPr>
              <a:t>weiterer Umsetzungspartner. </a:t>
            </a:r>
            <a:endParaRPr lang="de-AT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B8FF9D7-6213-1E41-2293-2171C9213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0" r="7229" b="1573"/>
          <a:stretch/>
        </p:blipFill>
        <p:spPr>
          <a:xfrm>
            <a:off x="6944880" y="3143068"/>
            <a:ext cx="1665720" cy="216462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9E2AADE-3C11-36B6-0C92-235E5738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74"/>
          <a:stretch/>
        </p:blipFill>
        <p:spPr>
          <a:xfrm>
            <a:off x="2475905" y="3161061"/>
            <a:ext cx="1546550" cy="212864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810EA1E-09B1-C053-9941-80F8A9058BB4}"/>
              </a:ext>
            </a:extLst>
          </p:cNvPr>
          <p:cNvSpPr txBox="1"/>
          <p:nvPr/>
        </p:nvSpPr>
        <p:spPr>
          <a:xfrm>
            <a:off x="1370860" y="5444453"/>
            <a:ext cx="372122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1200" b="1" dirty="0" err="1">
                <a:latin typeface="Arial"/>
                <a:cs typeface="Arial"/>
              </a:rPr>
              <a:t>a.o</a:t>
            </a:r>
            <a:r>
              <a:rPr lang="de-AT" sz="1200" b="1" dirty="0">
                <a:latin typeface="Arial"/>
                <a:cs typeface="Arial"/>
              </a:rPr>
              <a:t>. Univ.-Prof.in Dr.in Beate Wimmer-Puchinger</a:t>
            </a:r>
          </a:p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Präsidentin BÖP &amp; Gesamtleitung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366345D-562F-C547-7701-F01D2493E009}"/>
              </a:ext>
            </a:extLst>
          </p:cNvPr>
          <p:cNvSpPr txBox="1"/>
          <p:nvPr/>
        </p:nvSpPr>
        <p:spPr>
          <a:xfrm>
            <a:off x="6219492" y="5438017"/>
            <a:ext cx="318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Mag.a Barbara Haid, MSc</a:t>
            </a:r>
          </a:p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Präsidentin ÖBVP &amp; Kooperationspartnerin</a:t>
            </a:r>
          </a:p>
        </p:txBody>
      </p:sp>
    </p:spTree>
    <p:extLst>
      <p:ext uri="{BB962C8B-B14F-4D97-AF65-F5344CB8AC3E}">
        <p14:creationId xmlns:p14="http://schemas.microsoft.com/office/powerpoint/2010/main" val="19470333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5DBED64-0424-4E19-BDE6-11E00E28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8" y="230188"/>
            <a:ext cx="1681964" cy="101758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9C45772-B8EF-4676-B0C3-AF0BF21B133D}"/>
              </a:ext>
            </a:extLst>
          </p:cNvPr>
          <p:cNvSpPr txBox="1"/>
          <p:nvPr/>
        </p:nvSpPr>
        <p:spPr>
          <a:xfrm>
            <a:off x="5219638" y="1511895"/>
            <a:ext cx="6028933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Im April 2022 startete das Förderprojekt „Gesund aus der Krise“. Seit dem gab es drei Projektphasen:</a:t>
            </a:r>
          </a:p>
          <a:p>
            <a:pPr>
              <a:lnSpc>
                <a:spcPct val="150000"/>
              </a:lnSpc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Gesund aus der Krise I: bis Juni 2023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Gesund aus der Krise II: bis Juni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Gesund aus der Krise III: bis Juni 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In Summe erhielt das Projekt € 54,7 Millionen Förderung des BMSGPK. Seitdem wurden </a:t>
            </a: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über 40.000 </a:t>
            </a:r>
            <a:r>
              <a:rPr lang="de-A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Klient:innen</a:t>
            </a: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österreichweit im Einzel und Gruppensetting beraten / behandelt.</a:t>
            </a:r>
          </a:p>
        </p:txBody>
      </p:sp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A42CA94B-AEE4-4891-B36D-C1B78CD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969510E-1D27-4879-BC71-6FC9CF1E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600" y="230188"/>
            <a:ext cx="3555999" cy="1325563"/>
          </a:xfrm>
        </p:spPr>
        <p:txBody>
          <a:bodyPr>
            <a:normAutofit/>
          </a:bodyPr>
          <a:lstStyle/>
          <a:p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Projektverlauf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D02008-636B-0004-22DF-79BD178F312F}"/>
              </a:ext>
            </a:extLst>
          </p:cNvPr>
          <p:cNvSpPr/>
          <p:nvPr/>
        </p:nvSpPr>
        <p:spPr>
          <a:xfrm rot="10800000">
            <a:off x="11938000" y="0"/>
            <a:ext cx="253998" cy="6858000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Ein Bild, das Person, Nagel, Im Haus, Tisch enthält.&#10;&#10;Automatisch generierte Beschreibung">
            <a:extLst>
              <a:ext uri="{FF2B5EF4-FFF2-40B4-BE49-F238E27FC236}">
                <a16:creationId xmlns:a16="http://schemas.microsoft.com/office/drawing/2014/main" id="{7D744677-8313-4FCA-AD70-92B2D070D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06"/>
            <a:ext cx="4635438" cy="69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4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48A1C28-19A6-485C-867C-B17FD866D900}"/>
              </a:ext>
            </a:extLst>
          </p:cNvPr>
          <p:cNvSpPr/>
          <p:nvPr/>
        </p:nvSpPr>
        <p:spPr>
          <a:xfrm rot="10800000">
            <a:off x="11887200" y="0"/>
            <a:ext cx="304800" cy="6858000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51DC81-3A13-356D-7A95-EFA3DB51CDB2}"/>
              </a:ext>
            </a:extLst>
          </p:cNvPr>
          <p:cNvSpPr/>
          <p:nvPr/>
        </p:nvSpPr>
        <p:spPr>
          <a:xfrm rot="10800000">
            <a:off x="11887199" y="0"/>
            <a:ext cx="304800" cy="6858000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01E55B-4DF9-4869-AADD-F83A227B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>
            <a:normAutofit/>
          </a:bodyPr>
          <a:lstStyle/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Projektphasen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D3B7C4-416D-6FA2-9334-6863B6C44D4E}"/>
              </a:ext>
            </a:extLst>
          </p:cNvPr>
          <p:cNvSpPr/>
          <p:nvPr/>
        </p:nvSpPr>
        <p:spPr>
          <a:xfrm>
            <a:off x="860822" y="1293406"/>
            <a:ext cx="2731464" cy="49166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DBED64-0424-4E19-BDE6-11E00E28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718" y="136525"/>
            <a:ext cx="1217521" cy="736600"/>
          </a:xfrm>
          <a:prstGeom prst="rect">
            <a:avLst/>
          </a:prstGeom>
        </p:spPr>
      </p:pic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A42CA94B-AEE4-4891-B36D-C1B78CD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A2816B8-918A-49B0-8A5E-CEE24D5E1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5373"/>
              </p:ext>
            </p:extLst>
          </p:nvPr>
        </p:nvGraphicFramePr>
        <p:xfrm>
          <a:off x="838200" y="1958568"/>
          <a:ext cx="10160000" cy="71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TextBox 12">
            <a:extLst>
              <a:ext uri="{FF2B5EF4-FFF2-40B4-BE49-F238E27FC236}">
                <a16:creationId xmlns:a16="http://schemas.microsoft.com/office/drawing/2014/main" id="{684E8CC3-F408-4B1A-BF6A-951132367003}"/>
              </a:ext>
            </a:extLst>
          </p:cNvPr>
          <p:cNvSpPr txBox="1"/>
          <p:nvPr/>
        </p:nvSpPr>
        <p:spPr>
          <a:xfrm>
            <a:off x="495303" y="3080551"/>
            <a:ext cx="4368800" cy="175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9474" lvl="1" indent="-219737" algn="just">
              <a:lnSpc>
                <a:spcPts val="27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April 2022-Juni 2023</a:t>
            </a:r>
          </a:p>
          <a:p>
            <a:pPr marL="439474" lvl="1" indent="-219737" algn="just">
              <a:lnSpc>
                <a:spcPts val="27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€ 12,2 Mio.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Fördermittel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439474" lvl="1" indent="-219737" algn="just">
              <a:lnSpc>
                <a:spcPts val="27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Rund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8.000 Kinder/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Jugendliche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439474" lvl="1" indent="-219737" algn="just">
              <a:lnSpc>
                <a:spcPts val="27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Rund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800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Behandler:innen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just">
              <a:lnSpc>
                <a:spcPts val="3134"/>
              </a:lnSpc>
            </a:pPr>
            <a:endParaRPr lang="en-US" sz="203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5E3AECF1-65B1-411A-93EB-07664CF56867}"/>
              </a:ext>
            </a:extLst>
          </p:cNvPr>
          <p:cNvSpPr txBox="1"/>
          <p:nvPr/>
        </p:nvSpPr>
        <p:spPr>
          <a:xfrm>
            <a:off x="4019550" y="3022673"/>
            <a:ext cx="3797299" cy="1537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9474" lvl="1" indent="-219737">
              <a:lnSpc>
                <a:spcPts val="3134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Mai 2023-Juni 2024</a:t>
            </a:r>
          </a:p>
          <a:p>
            <a:pPr marL="439474" lvl="1" indent="-219737">
              <a:lnSpc>
                <a:spcPts val="3134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€ 19 Mio.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Fördermittel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Poppins"/>
            </a:endParaRPr>
          </a:p>
          <a:p>
            <a:pPr marL="439474" lvl="1" indent="-219737">
              <a:lnSpc>
                <a:spcPts val="3134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Rund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 14.400 Kinder/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Jugendliche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Poppins"/>
            </a:endParaRPr>
          </a:p>
          <a:p>
            <a:pPr marL="439474" lvl="1" indent="-219737">
              <a:lnSpc>
                <a:spcPts val="3134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Rund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 1.400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Poppins"/>
              </a:rPr>
              <a:t>Behandler:innen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Poppins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22924B1D-E14F-46E2-B836-60733B1A05BC}"/>
              </a:ext>
            </a:extLst>
          </p:cNvPr>
          <p:cNvSpPr txBox="1"/>
          <p:nvPr/>
        </p:nvSpPr>
        <p:spPr>
          <a:xfrm>
            <a:off x="7717228" y="2994918"/>
            <a:ext cx="4474771" cy="3154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9420" lvl="1" indent="-219710">
              <a:lnSpc>
                <a:spcPts val="3134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April 2024-Juni 2025</a:t>
            </a:r>
          </a:p>
          <a:p>
            <a:pPr marL="439420" lvl="1" indent="-219710">
              <a:lnSpc>
                <a:spcPts val="3134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€ 23,4 Mio.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Fördermittel</a:t>
            </a:r>
            <a:endParaRPr lang="en-US" sz="1600" dirty="0">
              <a:solidFill>
                <a:srgbClr val="000000"/>
              </a:solidFill>
              <a:latin typeface="Arial"/>
              <a:cs typeface="Arial"/>
              <a:sym typeface="Poppins"/>
            </a:endParaRPr>
          </a:p>
          <a:p>
            <a:pPr marL="439420" lvl="1" indent="-219710">
              <a:lnSpc>
                <a:spcPts val="3134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Derzeit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rund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 19.000 Kinder/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Jugendliche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davon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rund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 9.000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aktiv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Beratung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Behandlung</a:t>
            </a:r>
            <a:endParaRPr lang="en-US" sz="1600" dirty="0">
              <a:solidFill>
                <a:srgbClr val="000000"/>
              </a:solidFill>
              <a:latin typeface="Arial"/>
              <a:cs typeface="Arial"/>
              <a:sym typeface="Poppins"/>
            </a:endParaRPr>
          </a:p>
          <a:p>
            <a:pPr marL="439420" lvl="1" indent="-219710">
              <a:lnSpc>
                <a:spcPts val="3134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Rund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Poppins"/>
              </a:rPr>
              <a:t> 1.600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Poppins"/>
              </a:rPr>
              <a:t>Behandler:innen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9420" lvl="1" indent="-219710">
              <a:lnSpc>
                <a:spcPts val="3134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000000"/>
                </a:solidFill>
                <a:latin typeface="Arial"/>
                <a:ea typeface="Poppins"/>
                <a:cs typeface="Arial"/>
              </a:rPr>
              <a:t>Über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Poppins"/>
                <a:cs typeface="Arial"/>
              </a:rPr>
              <a:t> 3.000 auf der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ea typeface="Poppins"/>
                <a:cs typeface="Arial"/>
              </a:rPr>
              <a:t>Vormerkliste</a:t>
            </a:r>
            <a:endParaRPr lang="en-US" sz="1600" b="1" dirty="0">
              <a:solidFill>
                <a:srgbClr val="000000"/>
              </a:solidFill>
              <a:latin typeface="Arial"/>
              <a:ea typeface="Poppins"/>
              <a:cs typeface="Arial"/>
            </a:endParaRPr>
          </a:p>
          <a:p>
            <a:pPr marL="439420" lvl="1" indent="-219710">
              <a:lnSpc>
                <a:spcPts val="3134"/>
              </a:lnSpc>
              <a:buFont typeface="Arial"/>
              <a:buChar char="•"/>
            </a:pPr>
            <a:endParaRPr lang="en-US" sz="2035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6036289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48A1C28-19A6-485C-867C-B17FD866D900}"/>
              </a:ext>
            </a:extLst>
          </p:cNvPr>
          <p:cNvSpPr/>
          <p:nvPr/>
        </p:nvSpPr>
        <p:spPr>
          <a:xfrm rot="10800000">
            <a:off x="11887200" y="0"/>
            <a:ext cx="304800" cy="6858000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51DC81-3A13-356D-7A95-EFA3DB51CDB2}"/>
              </a:ext>
            </a:extLst>
          </p:cNvPr>
          <p:cNvSpPr/>
          <p:nvPr/>
        </p:nvSpPr>
        <p:spPr>
          <a:xfrm rot="10800000">
            <a:off x="11887199" y="0"/>
            <a:ext cx="304800" cy="6858000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01E55B-4DF9-4869-AADD-F83A227B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>
            <a:normAutofit/>
          </a:bodyPr>
          <a:lstStyle/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Projektfortschritt - Anmeldezahlen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D3B7C4-416D-6FA2-9334-6863B6C44D4E}"/>
              </a:ext>
            </a:extLst>
          </p:cNvPr>
          <p:cNvSpPr/>
          <p:nvPr/>
        </p:nvSpPr>
        <p:spPr>
          <a:xfrm>
            <a:off x="860822" y="1293405"/>
            <a:ext cx="6606778" cy="78079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DBED64-0424-4E19-BDE6-11E00E28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718" y="136525"/>
            <a:ext cx="1217521" cy="736600"/>
          </a:xfrm>
          <a:prstGeom prst="rect">
            <a:avLst/>
          </a:prstGeom>
        </p:spPr>
      </p:pic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A42CA94B-AEE4-4891-B36D-C1B78CD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A2816B8-918A-49B0-8A5E-CEE24D5E1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127266"/>
              </p:ext>
            </p:extLst>
          </p:nvPr>
        </p:nvGraphicFramePr>
        <p:xfrm>
          <a:off x="838200" y="1958568"/>
          <a:ext cx="10160000" cy="71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3E5FD7C6-3A5F-4EDF-A7BB-A544B05E12AD}"/>
              </a:ext>
            </a:extLst>
          </p:cNvPr>
          <p:cNvSpPr txBox="1"/>
          <p:nvPr/>
        </p:nvSpPr>
        <p:spPr>
          <a:xfrm>
            <a:off x="2209938" y="1677183"/>
            <a:ext cx="421696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Registrierungen seit April 2022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D78D0E5-C5D4-4E0E-9757-9C78F88BEE3E}"/>
              </a:ext>
            </a:extLst>
          </p:cNvPr>
          <p:cNvSpPr/>
          <p:nvPr/>
        </p:nvSpPr>
        <p:spPr>
          <a:xfrm>
            <a:off x="867783" y="1740314"/>
            <a:ext cx="1251858" cy="408078"/>
          </a:xfrm>
          <a:prstGeom prst="round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50.230</a:t>
            </a:r>
            <a:endParaRPr lang="de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595FFAA0-6D9F-4916-B643-E197C3F8C8E5}"/>
              </a:ext>
            </a:extLst>
          </p:cNvPr>
          <p:cNvSpPr/>
          <p:nvPr/>
        </p:nvSpPr>
        <p:spPr>
          <a:xfrm>
            <a:off x="4684646" y="6186272"/>
            <a:ext cx="5761732" cy="389573"/>
          </a:xfrm>
          <a:prstGeom prst="round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Anmeldestopp am 14. Oktober 2024 und 17. Jänner 2025</a:t>
            </a:r>
            <a:endParaRPr lang="de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 descr="Exponentielle Grafik Silhouette">
            <a:extLst>
              <a:ext uri="{FF2B5EF4-FFF2-40B4-BE49-F238E27FC236}">
                <a16:creationId xmlns:a16="http://schemas.microsoft.com/office/drawing/2014/main" id="{D52A34D6-A778-4DCA-8CED-9A86DCC8F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7475" y="1989718"/>
            <a:ext cx="288000" cy="288000"/>
          </a:xfrm>
          <a:prstGeom prst="rect">
            <a:avLst/>
          </a:prstGeom>
        </p:spPr>
      </p:pic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61415037-E201-409D-B359-F149154C2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78447"/>
              </p:ext>
            </p:extLst>
          </p:nvPr>
        </p:nvGraphicFramePr>
        <p:xfrm>
          <a:off x="464574" y="2553532"/>
          <a:ext cx="10907251" cy="360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8" name="Rechteck: abgerundete Ecken 28">
            <a:extLst>
              <a:ext uri="{FF2B5EF4-FFF2-40B4-BE49-F238E27FC236}">
                <a16:creationId xmlns:a16="http://schemas.microsoft.com/office/drawing/2014/main" id="{2D4848E3-D5AD-47DB-B615-23672F2B65FA}"/>
              </a:ext>
            </a:extLst>
          </p:cNvPr>
          <p:cNvSpPr/>
          <p:nvPr/>
        </p:nvSpPr>
        <p:spPr>
          <a:xfrm>
            <a:off x="6266893" y="1754341"/>
            <a:ext cx="1251858" cy="408078"/>
          </a:xfrm>
          <a:prstGeom prst="round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100-150</a:t>
            </a:r>
            <a:endParaRPr lang="de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5D32271-B6E0-437B-86DF-B2B96D2A62A2}"/>
              </a:ext>
            </a:extLst>
          </p:cNvPr>
          <p:cNvSpPr txBox="1"/>
          <p:nvPr/>
        </p:nvSpPr>
        <p:spPr>
          <a:xfrm>
            <a:off x="7589333" y="1722026"/>
            <a:ext cx="3054376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Anrufe im Schnitt/Tag</a:t>
            </a:r>
          </a:p>
        </p:txBody>
      </p:sp>
    </p:spTree>
    <p:extLst>
      <p:ext uri="{BB962C8B-B14F-4D97-AF65-F5344CB8AC3E}">
        <p14:creationId xmlns:p14="http://schemas.microsoft.com/office/powerpoint/2010/main" val="92147203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48A1C28-19A6-485C-867C-B17FD866D900}"/>
              </a:ext>
            </a:extLst>
          </p:cNvPr>
          <p:cNvSpPr/>
          <p:nvPr/>
        </p:nvSpPr>
        <p:spPr>
          <a:xfrm rot="10800000">
            <a:off x="11887200" y="0"/>
            <a:ext cx="304800" cy="6858000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51DC81-3A13-356D-7A95-EFA3DB51CDB2}"/>
              </a:ext>
            </a:extLst>
          </p:cNvPr>
          <p:cNvSpPr/>
          <p:nvPr/>
        </p:nvSpPr>
        <p:spPr>
          <a:xfrm rot="10800000">
            <a:off x="11887199" y="0"/>
            <a:ext cx="304800" cy="6858000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01E55B-4DF9-4869-AADD-F83A227B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60000" cy="1325563"/>
          </a:xfrm>
        </p:spPr>
        <p:txBody>
          <a:bodyPr>
            <a:normAutofit/>
          </a:bodyPr>
          <a:lstStyle/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Demografische Auswertungen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D3B7C4-416D-6FA2-9334-6863B6C44D4E}"/>
              </a:ext>
            </a:extLst>
          </p:cNvPr>
          <p:cNvSpPr/>
          <p:nvPr/>
        </p:nvSpPr>
        <p:spPr>
          <a:xfrm>
            <a:off x="860822" y="1293405"/>
            <a:ext cx="8626078" cy="52795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DBED64-0424-4E19-BDE6-11E00E28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718" y="136525"/>
            <a:ext cx="1217521" cy="736600"/>
          </a:xfrm>
          <a:prstGeom prst="rect">
            <a:avLst/>
          </a:prstGeom>
        </p:spPr>
      </p:pic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A42CA94B-AEE4-4891-B36D-C1B78CD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A2816B8-918A-49B0-8A5E-CEE24D5E1D0C}"/>
              </a:ext>
            </a:extLst>
          </p:cNvPr>
          <p:cNvGraphicFramePr/>
          <p:nvPr/>
        </p:nvGraphicFramePr>
        <p:xfrm>
          <a:off x="838200" y="1958568"/>
          <a:ext cx="10160000" cy="71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8E0BAE1-3A53-4A5B-A080-92CC547925A4}"/>
              </a:ext>
            </a:extLst>
          </p:cNvPr>
          <p:cNvSpPr txBox="1"/>
          <p:nvPr/>
        </p:nvSpPr>
        <p:spPr>
          <a:xfrm>
            <a:off x="838199" y="1530320"/>
            <a:ext cx="86253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Auswertungen aus der Servicestelle – Erreichte Klient:innen nach Geschlecht &amp; Alter</a:t>
            </a:r>
          </a:p>
          <a:p>
            <a:r>
              <a:rPr lang="de-AT" sz="1600" i="1" dirty="0">
                <a:latin typeface="Arial" panose="020B0604020202020204" pitchFamily="34" charset="0"/>
                <a:cs typeface="Arial" panose="020B0604020202020204" pitchFamily="34" charset="0"/>
              </a:rPr>
              <a:t>… aktive und abgeschlossene Einzelberatungen / - behandlungen</a:t>
            </a:r>
          </a:p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5C9A2B7D-18C9-4BE3-A6C1-E78D8FE61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906653"/>
              </p:ext>
            </p:extLst>
          </p:nvPr>
        </p:nvGraphicFramePr>
        <p:xfrm>
          <a:off x="766173" y="2469246"/>
          <a:ext cx="3780427" cy="264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Tabelle 19">
            <a:extLst>
              <a:ext uri="{FF2B5EF4-FFF2-40B4-BE49-F238E27FC236}">
                <a16:creationId xmlns:a16="http://schemas.microsoft.com/office/drawing/2014/main" id="{411BA9D9-453E-4A91-AB5B-A98442979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45998"/>
              </p:ext>
            </p:extLst>
          </p:nvPr>
        </p:nvGraphicFramePr>
        <p:xfrm>
          <a:off x="5038923" y="2583615"/>
          <a:ext cx="6031304" cy="262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07826">
                  <a:extLst>
                    <a:ext uri="{9D8B030D-6E8A-4147-A177-3AD203B41FA5}">
                      <a16:colId xmlns:a16="http://schemas.microsoft.com/office/drawing/2014/main" val="1208779437"/>
                    </a:ext>
                  </a:extLst>
                </a:gridCol>
                <a:gridCol w="1507826">
                  <a:extLst>
                    <a:ext uri="{9D8B030D-6E8A-4147-A177-3AD203B41FA5}">
                      <a16:colId xmlns:a16="http://schemas.microsoft.com/office/drawing/2014/main" val="1415606910"/>
                    </a:ext>
                  </a:extLst>
                </a:gridCol>
                <a:gridCol w="1507826">
                  <a:extLst>
                    <a:ext uri="{9D8B030D-6E8A-4147-A177-3AD203B41FA5}">
                      <a16:colId xmlns:a16="http://schemas.microsoft.com/office/drawing/2014/main" val="4214705115"/>
                    </a:ext>
                  </a:extLst>
                </a:gridCol>
                <a:gridCol w="1507826">
                  <a:extLst>
                    <a:ext uri="{9D8B030D-6E8A-4147-A177-3AD203B41FA5}">
                      <a16:colId xmlns:a16="http://schemas.microsoft.com/office/drawing/2014/main" val="1656198251"/>
                    </a:ext>
                  </a:extLst>
                </a:gridCol>
              </a:tblGrid>
              <a:tr h="296791">
                <a:tc gridSpan="2">
                  <a:txBody>
                    <a:bodyPr/>
                    <a:lstStyle/>
                    <a:p>
                      <a:r>
                        <a:rPr lang="de-AT" dirty="0">
                          <a:latin typeface="Arial"/>
                          <a:cs typeface="Arial"/>
                        </a:rPr>
                        <a:t>Klient:</a:t>
                      </a:r>
                      <a:r>
                        <a:rPr lang="de-AT" noProof="0" dirty="0">
                          <a:latin typeface="Arial"/>
                          <a:cs typeface="Arial"/>
                        </a:rPr>
                        <a:t>innen</a:t>
                      </a:r>
                      <a:r>
                        <a:rPr lang="de-AT" dirty="0">
                          <a:latin typeface="Arial"/>
                          <a:cs typeface="Arial"/>
                        </a:rPr>
                        <a:t> / Verteilung Alter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de-AT"/>
                        <a:t>%</a:t>
                      </a:r>
                      <a:endParaRPr lang="de-A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5523"/>
                  </a:ext>
                </a:extLst>
              </a:tr>
              <a:tr h="296791">
                <a:tc>
                  <a:txBody>
                    <a:bodyPr/>
                    <a:lstStyle/>
                    <a:p>
                      <a:r>
                        <a:rPr lang="de-AT" b="1" dirty="0">
                          <a:latin typeface="Arial"/>
                          <a:cs typeface="Arial"/>
                        </a:rPr>
                        <a:t>Alter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Vergleich GadK II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Vergleich </a:t>
                      </a:r>
                      <a:r>
                        <a:rPr lang="de-AT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GadK</a:t>
                      </a:r>
                      <a:r>
                        <a:rPr lang="de-AT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04680"/>
                  </a:ext>
                </a:extLst>
              </a:tr>
              <a:tr h="296791"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Arial"/>
                          <a:cs typeface="Arial"/>
                        </a:rPr>
                        <a:t>0-6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Arial"/>
                          <a:cs typeface="Arial"/>
                        </a:rPr>
                        <a:t>  4,43 %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4,14 %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2,4 %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53093"/>
                  </a:ext>
                </a:extLst>
              </a:tr>
              <a:tr h="296791"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Arial"/>
                          <a:cs typeface="Arial"/>
                        </a:rPr>
                        <a:t>7-10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16,92 %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59457"/>
                  </a:ext>
                </a:extLst>
              </a:tr>
              <a:tr h="296791"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Arial"/>
                          <a:cs typeface="Arial"/>
                        </a:rPr>
                        <a:t>11-15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32,84 %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35123"/>
                  </a:ext>
                </a:extLst>
              </a:tr>
              <a:tr h="296791"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Arial"/>
                          <a:cs typeface="Arial"/>
                        </a:rPr>
                        <a:t>16-21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44,61 %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i="1" dirty="0">
                          <a:latin typeface="Arial"/>
                          <a:cs typeface="Arial"/>
                        </a:rPr>
                        <a:t>46,10 %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51,0 %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03594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3ACE7B1C-5D9D-4A0A-A73E-B7299281CF16}"/>
              </a:ext>
            </a:extLst>
          </p:cNvPr>
          <p:cNvSpPr/>
          <p:nvPr/>
        </p:nvSpPr>
        <p:spPr>
          <a:xfrm>
            <a:off x="5038922" y="4522554"/>
            <a:ext cx="6031304" cy="682341"/>
          </a:xfrm>
          <a:prstGeom prst="rect">
            <a:avLst/>
          </a:prstGeom>
          <a:noFill/>
          <a:ln w="38100">
            <a:solidFill>
              <a:srgbClr val="BDD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7684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48A1C28-19A6-485C-867C-B17FD866D900}"/>
              </a:ext>
            </a:extLst>
          </p:cNvPr>
          <p:cNvSpPr/>
          <p:nvPr/>
        </p:nvSpPr>
        <p:spPr>
          <a:xfrm rot="10800000">
            <a:off x="11887200" y="0"/>
            <a:ext cx="304800" cy="6858000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51DC81-3A13-356D-7A95-EFA3DB51CDB2}"/>
              </a:ext>
            </a:extLst>
          </p:cNvPr>
          <p:cNvSpPr/>
          <p:nvPr/>
        </p:nvSpPr>
        <p:spPr>
          <a:xfrm rot="10800000">
            <a:off x="11887199" y="0"/>
            <a:ext cx="304800" cy="6858000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01E55B-4DF9-4869-AADD-F83A227B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60000" cy="1325563"/>
          </a:xfrm>
        </p:spPr>
        <p:txBody>
          <a:bodyPr>
            <a:normAutofit/>
          </a:bodyPr>
          <a:lstStyle/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nach Bundesland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D3B7C4-416D-6FA2-9334-6863B6C44D4E}"/>
              </a:ext>
            </a:extLst>
          </p:cNvPr>
          <p:cNvSpPr/>
          <p:nvPr/>
        </p:nvSpPr>
        <p:spPr>
          <a:xfrm>
            <a:off x="860822" y="1293405"/>
            <a:ext cx="7292578" cy="65495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DBED64-0424-4E19-BDE6-11E00E28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718" y="136525"/>
            <a:ext cx="1217521" cy="736600"/>
          </a:xfrm>
          <a:prstGeom prst="rect">
            <a:avLst/>
          </a:prstGeom>
        </p:spPr>
      </p:pic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A42CA94B-AEE4-4891-B36D-C1B78CD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A2816B8-918A-49B0-8A5E-CEE24D5E1D0C}"/>
              </a:ext>
            </a:extLst>
          </p:cNvPr>
          <p:cNvGraphicFramePr/>
          <p:nvPr/>
        </p:nvGraphicFramePr>
        <p:xfrm>
          <a:off x="838200" y="1958568"/>
          <a:ext cx="10160000" cy="71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2DB3F511-5AF0-4F0C-971A-411B4AE54934}"/>
              </a:ext>
            </a:extLst>
          </p:cNvPr>
          <p:cNvSpPr txBox="1"/>
          <p:nvPr/>
        </p:nvSpPr>
        <p:spPr>
          <a:xfrm>
            <a:off x="803354" y="1661447"/>
            <a:ext cx="8826502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sz="1400" b="1" dirty="0">
                <a:latin typeface="Arial" panose="020B0604020202020204" pitchFamily="34" charset="0"/>
                <a:cs typeface="Arial" panose="020B0604020202020204" pitchFamily="34" charset="0"/>
              </a:rPr>
              <a:t>23.327 Matches (abgeschlossen und aktiv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) verteilt über </a:t>
            </a:r>
            <a:r>
              <a:rPr lang="de-AT" sz="1400" b="1" dirty="0">
                <a:latin typeface="Arial" panose="020B0604020202020204" pitchFamily="34" charset="0"/>
                <a:cs typeface="Arial" panose="020B0604020202020204" pitchFamily="34" charset="0"/>
              </a:rPr>
              <a:t>Österreich</a:t>
            </a:r>
            <a:endParaRPr lang="de-AT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D2A4FA7-E182-4B92-9B31-4718E40CFEEA}"/>
              </a:ext>
            </a:extLst>
          </p:cNvPr>
          <p:cNvGrpSpPr/>
          <p:nvPr/>
        </p:nvGrpSpPr>
        <p:grpSpPr>
          <a:xfrm>
            <a:off x="1041809" y="2199996"/>
            <a:ext cx="8167315" cy="3824566"/>
            <a:chOff x="3140567" y="2045744"/>
            <a:chExt cx="8762625" cy="4269944"/>
          </a:xfrm>
        </p:grpSpPr>
        <p:pic>
          <p:nvPicPr>
            <p:cNvPr id="13" name="Picture 6" descr="Österreich Karte mit Regionen &amp; Landkarten mit Provinzen">
              <a:extLst>
                <a:ext uri="{FF2B5EF4-FFF2-40B4-BE49-F238E27FC236}">
                  <a16:creationId xmlns:a16="http://schemas.microsoft.com/office/drawing/2014/main" id="{402D0DD8-E8FE-40E9-AC36-6D3C1EF0C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350" y="2045744"/>
              <a:ext cx="7663746" cy="426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BB5D12-CA9D-4439-B0EF-72FABF944719}"/>
                </a:ext>
              </a:extLst>
            </p:cNvPr>
            <p:cNvSpPr txBox="1"/>
            <p:nvPr/>
          </p:nvSpPr>
          <p:spPr>
            <a:xfrm>
              <a:off x="6560745" y="4301406"/>
              <a:ext cx="1058916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/>
                  <a:cs typeface="Arial"/>
                </a:rPr>
                <a:t>1.149</a:t>
              </a:r>
              <a:endParaRPr lang="de-AT" sz="2400" b="1" dirty="0">
                <a:solidFill>
                  <a:srgbClr val="F583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D0F8A39-DE5A-4404-98EA-96DFE0755B52}"/>
                </a:ext>
              </a:extLst>
            </p:cNvPr>
            <p:cNvSpPr txBox="1"/>
            <p:nvPr/>
          </p:nvSpPr>
          <p:spPr>
            <a:xfrm>
              <a:off x="5201191" y="4371999"/>
              <a:ext cx="1242628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/>
                  <a:cs typeface="Arial"/>
                </a:rPr>
                <a:t>1.856</a:t>
              </a:r>
              <a:endParaRPr lang="de-AT" sz="2400" b="1" dirty="0">
                <a:solidFill>
                  <a:srgbClr val="F583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D54832A-10D6-4FEA-A5C3-EAC5C86E3DE9}"/>
                </a:ext>
              </a:extLst>
            </p:cNvPr>
            <p:cNvSpPr txBox="1"/>
            <p:nvPr/>
          </p:nvSpPr>
          <p:spPr>
            <a:xfrm>
              <a:off x="3140567" y="4373325"/>
              <a:ext cx="1058916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/>
                  <a:cs typeface="Arial"/>
                </a:rPr>
                <a:t>752</a:t>
              </a:r>
              <a:endParaRPr lang="de-AT" sz="2400" b="1" dirty="0">
                <a:solidFill>
                  <a:srgbClr val="F583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7AF29CE-EA78-4F1E-93AB-72957F4CFDBE}"/>
                </a:ext>
              </a:extLst>
            </p:cNvPr>
            <p:cNvSpPr txBox="1"/>
            <p:nvPr/>
          </p:nvSpPr>
          <p:spPr>
            <a:xfrm>
              <a:off x="7745613" y="5499243"/>
              <a:ext cx="1085650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/>
                  <a:cs typeface="Arial"/>
                </a:rPr>
                <a:t>1114</a:t>
              </a:r>
              <a:endParaRPr lang="de-DE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4617D6A-3414-4E47-B3F7-78F4B1E281E3}"/>
                </a:ext>
              </a:extLst>
            </p:cNvPr>
            <p:cNvSpPr txBox="1"/>
            <p:nvPr/>
          </p:nvSpPr>
          <p:spPr>
            <a:xfrm>
              <a:off x="8179593" y="4245275"/>
              <a:ext cx="1217562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/>
                  <a:cs typeface="Arial"/>
                </a:rPr>
                <a:t>2.410</a:t>
              </a:r>
              <a:endParaRPr lang="de-AT" sz="2400" b="1" dirty="0">
                <a:solidFill>
                  <a:srgbClr val="F583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1E41705-42BE-4056-BFA7-FDCEF5DFFF54}"/>
                </a:ext>
              </a:extLst>
            </p:cNvPr>
            <p:cNvSpPr txBox="1"/>
            <p:nvPr/>
          </p:nvSpPr>
          <p:spPr>
            <a:xfrm>
              <a:off x="7131079" y="3042744"/>
              <a:ext cx="1217562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/>
                  <a:cs typeface="Arial"/>
                </a:rPr>
                <a:t>2.946</a:t>
              </a:r>
              <a:endParaRPr lang="de-DE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F5269B6-38AD-43AA-88BB-06CDC1EEEEA8}"/>
                </a:ext>
              </a:extLst>
            </p:cNvPr>
            <p:cNvSpPr txBox="1"/>
            <p:nvPr/>
          </p:nvSpPr>
          <p:spPr>
            <a:xfrm>
              <a:off x="8620874" y="2612725"/>
              <a:ext cx="1474782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/>
                  <a:cs typeface="Arial"/>
                </a:rPr>
                <a:t>3.464</a:t>
              </a:r>
              <a:endParaRPr lang="de-AT" sz="2400" b="1" dirty="0">
                <a:solidFill>
                  <a:srgbClr val="F583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6CA37CB-3BE0-4D59-BAC6-C7B5855FB00C}"/>
                </a:ext>
              </a:extLst>
            </p:cNvPr>
            <p:cNvSpPr txBox="1"/>
            <p:nvPr/>
          </p:nvSpPr>
          <p:spPr>
            <a:xfrm>
              <a:off x="10095656" y="3856572"/>
              <a:ext cx="946497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686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071F42D-7A0F-4550-A5A3-762657B0765A}"/>
                </a:ext>
              </a:extLst>
            </p:cNvPr>
            <p:cNvSpPr txBox="1"/>
            <p:nvPr/>
          </p:nvSpPr>
          <p:spPr>
            <a:xfrm>
              <a:off x="10688444" y="2292602"/>
              <a:ext cx="1214748" cy="51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2400" b="1" dirty="0">
                  <a:solidFill>
                    <a:srgbClr val="F58321"/>
                  </a:solidFill>
                  <a:latin typeface="Arial"/>
                  <a:cs typeface="Arial"/>
                </a:rPr>
                <a:t>5.489</a:t>
              </a:r>
              <a:endParaRPr lang="de-DE" dirty="0"/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B9706E09-9633-4087-BE28-A77C234E7FB9}"/>
                </a:ext>
              </a:extLst>
            </p:cNvPr>
            <p:cNvCxnSpPr/>
            <p:nvPr/>
          </p:nvCxnSpPr>
          <p:spPr>
            <a:xfrm flipH="1">
              <a:off x="10156178" y="2669218"/>
              <a:ext cx="581025" cy="740075"/>
            </a:xfrm>
            <a:prstGeom prst="straightConnector1">
              <a:avLst/>
            </a:prstGeom>
            <a:ln w="38100">
              <a:solidFill>
                <a:srgbClr val="F583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1047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48A1C28-19A6-485C-867C-B17FD866D900}"/>
              </a:ext>
            </a:extLst>
          </p:cNvPr>
          <p:cNvSpPr/>
          <p:nvPr/>
        </p:nvSpPr>
        <p:spPr>
          <a:xfrm rot="10800000">
            <a:off x="11887200" y="0"/>
            <a:ext cx="304800" cy="6858000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51DC81-3A13-356D-7A95-EFA3DB51CDB2}"/>
              </a:ext>
            </a:extLst>
          </p:cNvPr>
          <p:cNvSpPr/>
          <p:nvPr/>
        </p:nvSpPr>
        <p:spPr>
          <a:xfrm rot="10800000">
            <a:off x="11887199" y="0"/>
            <a:ext cx="304800" cy="6858000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01E55B-4DF9-4869-AADD-F83A227B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60000" cy="1325563"/>
          </a:xfrm>
        </p:spPr>
        <p:txBody>
          <a:bodyPr>
            <a:normAutofit/>
          </a:bodyPr>
          <a:lstStyle/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Behandler:innen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österreichweit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D3B7C4-416D-6FA2-9334-6863B6C44D4E}"/>
              </a:ext>
            </a:extLst>
          </p:cNvPr>
          <p:cNvSpPr/>
          <p:nvPr/>
        </p:nvSpPr>
        <p:spPr>
          <a:xfrm>
            <a:off x="860822" y="1293405"/>
            <a:ext cx="9504896" cy="65495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DBED64-0424-4E19-BDE6-11E00E28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718" y="136525"/>
            <a:ext cx="1217521" cy="736600"/>
          </a:xfrm>
          <a:prstGeom prst="rect">
            <a:avLst/>
          </a:prstGeom>
        </p:spPr>
      </p:pic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A42CA94B-AEE4-4891-B36D-C1B78CD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A2816B8-918A-49B0-8A5E-CEE24D5E1D0C}"/>
              </a:ext>
            </a:extLst>
          </p:cNvPr>
          <p:cNvGraphicFramePr/>
          <p:nvPr/>
        </p:nvGraphicFramePr>
        <p:xfrm>
          <a:off x="838200" y="1958568"/>
          <a:ext cx="10160000" cy="71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4E074D11-6224-4CBF-8D87-94549242A1AF}"/>
              </a:ext>
            </a:extLst>
          </p:cNvPr>
          <p:cNvSpPr txBox="1"/>
          <p:nvPr/>
        </p:nvSpPr>
        <p:spPr>
          <a:xfrm>
            <a:off x="860822" y="1484610"/>
            <a:ext cx="10058402" cy="698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b="1" dirty="0">
                <a:latin typeface="Arial"/>
                <a:cs typeface="Arial"/>
              </a:rPr>
              <a:t>1.637 Behandler:innen österreichweit aktiv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b="1" dirty="0">
                <a:latin typeface="Arial"/>
                <a:cs typeface="Arial"/>
              </a:rPr>
              <a:t>Kontinuierliche Vernetzung</a:t>
            </a:r>
            <a:endParaRPr lang="de-A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9E875B85-612B-4510-B9A5-2F830F7F0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574800"/>
              </p:ext>
            </p:extLst>
          </p:nvPr>
        </p:nvGraphicFramePr>
        <p:xfrm>
          <a:off x="838199" y="2796756"/>
          <a:ext cx="10210800" cy="344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76044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1E55B-4DF9-4869-AADD-F83A227B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37400" cy="1325563"/>
          </a:xfrm>
        </p:spPr>
        <p:txBody>
          <a:bodyPr>
            <a:normAutofit/>
          </a:bodyPr>
          <a:lstStyle/>
          <a:p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8A1C28-19A6-485C-867C-B17FD866D900}"/>
              </a:ext>
            </a:extLst>
          </p:cNvPr>
          <p:cNvSpPr/>
          <p:nvPr/>
        </p:nvSpPr>
        <p:spPr>
          <a:xfrm rot="10800000">
            <a:off x="11887200" y="-1"/>
            <a:ext cx="304800" cy="6858000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F15E20-834D-4F42-A5F1-A1C90DA1DE9C}"/>
              </a:ext>
            </a:extLst>
          </p:cNvPr>
          <p:cNvSpPr txBox="1"/>
          <p:nvPr/>
        </p:nvSpPr>
        <p:spPr>
          <a:xfrm>
            <a:off x="838200" y="407869"/>
            <a:ext cx="370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Gesund aus der Krise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E9B0D28-5120-44BF-AB1F-E7BE74C6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368" y="230188"/>
            <a:ext cx="1681964" cy="1017588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19FCCD26-29B4-479A-B3FB-4F824CD236B9}"/>
              </a:ext>
            </a:extLst>
          </p:cNvPr>
          <p:cNvSpPr txBox="1"/>
          <p:nvPr/>
        </p:nvSpPr>
        <p:spPr>
          <a:xfrm>
            <a:off x="2428729" y="1843571"/>
            <a:ext cx="61818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Projektleitung „Gesund aus der Krise“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viola.ghavidel@gesundausderkrise.at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Mobil: 0670 350 4846</a:t>
            </a:r>
          </a:p>
          <a:p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Projektteam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projektteam@gesundausderkrise.at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Telefon: 01 90 288</a:t>
            </a:r>
          </a:p>
          <a:p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Serviceteam</a:t>
            </a:r>
          </a:p>
          <a:p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info@gesundausderkrise.at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Telefon: 0800 800 122</a:t>
            </a:r>
          </a:p>
          <a:p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Von Montag bis Freitag, von 8 bis 18 Uhr.</a:t>
            </a:r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8D76051B-0BE5-4A0B-A386-D2FFB6F6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C7B-D863-41FD-8B05-BBD98D7A061C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D01FD79-BCEF-C289-A4AF-A8C4E8B8C6A1}"/>
              </a:ext>
            </a:extLst>
          </p:cNvPr>
          <p:cNvSpPr/>
          <p:nvPr/>
        </p:nvSpPr>
        <p:spPr>
          <a:xfrm rot="10800000">
            <a:off x="11887199" y="0"/>
            <a:ext cx="304800" cy="6858000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F8BF5C-2C6E-985F-E3FB-2EA885A7FEC7}"/>
              </a:ext>
            </a:extLst>
          </p:cNvPr>
          <p:cNvSpPr/>
          <p:nvPr/>
        </p:nvSpPr>
        <p:spPr>
          <a:xfrm>
            <a:off x="838199" y="1256749"/>
            <a:ext cx="7353300" cy="45719"/>
          </a:xfrm>
          <a:prstGeom prst="rect">
            <a:avLst/>
          </a:prstGeom>
          <a:solidFill>
            <a:srgbClr val="BDD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8" name="Grafik 27" descr="Adressbuch Silhouette">
            <a:extLst>
              <a:ext uri="{FF2B5EF4-FFF2-40B4-BE49-F238E27FC236}">
                <a16:creationId xmlns:a16="http://schemas.microsoft.com/office/drawing/2014/main" id="{8D1B72F4-8258-49D0-8D29-526250D03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385" y="1733432"/>
            <a:ext cx="1034989" cy="10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709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171cf8-7e74-4064-bf30-759914b5f2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4154993625F448B55E49A3703E3B30" ma:contentTypeVersion="14" ma:contentTypeDescription="Ein neues Dokument erstellen." ma:contentTypeScope="" ma:versionID="de74e8271d4bb00d9ffa08f0a1918919">
  <xsd:schema xmlns:xsd="http://www.w3.org/2001/XMLSchema" xmlns:xs="http://www.w3.org/2001/XMLSchema" xmlns:p="http://schemas.microsoft.com/office/2006/metadata/properties" xmlns:ns3="40171cf8-7e74-4064-bf30-759914b5f24a" xmlns:ns4="e4215ffb-9701-40bd-bf7f-750e99a156d9" targetNamespace="http://schemas.microsoft.com/office/2006/metadata/properties" ma:root="true" ma:fieldsID="935e6d7907159cc3097807b9fed4ec0b" ns3:_="" ns4:_="">
    <xsd:import namespace="40171cf8-7e74-4064-bf30-759914b5f24a"/>
    <xsd:import namespace="e4215ffb-9701-40bd-bf7f-750e99a156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71cf8-7e74-4064-bf30-759914b5f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15ffb-9701-40bd-bf7f-750e99a15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53A50-7E92-4B58-83D5-9AC8A4C8183B}">
  <ds:schemaRefs>
    <ds:schemaRef ds:uri="http://purl.org/dc/terms/"/>
    <ds:schemaRef ds:uri="40171cf8-7e74-4064-bf30-759914b5f24a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e4215ffb-9701-40bd-bf7f-750e99a156d9"/>
  </ds:schemaRefs>
</ds:datastoreItem>
</file>

<file path=customXml/itemProps2.xml><?xml version="1.0" encoding="utf-8"?>
<ds:datastoreItem xmlns:ds="http://schemas.openxmlformats.org/officeDocument/2006/customXml" ds:itemID="{3F9E3A7E-1CD8-4285-B312-5C918B968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171cf8-7e74-4064-bf30-759914b5f24a"/>
    <ds:schemaRef ds:uri="e4215ffb-9701-40bd-bf7f-750e99a15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7ECD41-E12B-4C10-A4A2-E37D842FD5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3464e26-3675-4266-a665-825c2246a0ab}" enabled="0" method="" siteId="{43464e26-3675-4266-a665-825c2246a0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Macintosh PowerPoint</Application>
  <PresentationFormat>Breitbild</PresentationFormat>
  <Paragraphs>113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Bold</vt:lpstr>
      <vt:lpstr>Office</vt:lpstr>
      <vt:lpstr>PowerPoint-Präsentation</vt:lpstr>
      <vt:lpstr>Projektvorstellung</vt:lpstr>
      <vt:lpstr>Projektverlauf</vt:lpstr>
      <vt:lpstr>Projektphasen</vt:lpstr>
      <vt:lpstr>Projektfortschritt - Anmeldezahlen</vt:lpstr>
      <vt:lpstr>Demografische Auswertungen</vt:lpstr>
      <vt:lpstr>Matching nach Bundesland</vt:lpstr>
      <vt:lpstr>Behandler:innen österreichweit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  aus der Krise III</dc:title>
  <dc:creator>Patek Fabienne</dc:creator>
  <cp:lastModifiedBy>Bea Pall</cp:lastModifiedBy>
  <cp:revision>52</cp:revision>
  <dcterms:created xsi:type="dcterms:W3CDTF">2024-10-24T08:33:41Z</dcterms:created>
  <dcterms:modified xsi:type="dcterms:W3CDTF">2025-04-27T09:30:46Z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0x010100DC4154993625F448B55E49A3703E3B30</vt:lpwstr>
  </property>
</Properties>
</file>