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86" r:id="rId2"/>
  </p:sldMasterIdLst>
  <p:notesMasterIdLst>
    <p:notesMasterId r:id="rId16"/>
  </p:notesMasterIdLst>
  <p:sldIdLst>
    <p:sldId id="257" r:id="rId3"/>
    <p:sldId id="344" r:id="rId4"/>
    <p:sldId id="345" r:id="rId5"/>
    <p:sldId id="353" r:id="rId6"/>
    <p:sldId id="354" r:id="rId7"/>
    <p:sldId id="355" r:id="rId8"/>
    <p:sldId id="356" r:id="rId9"/>
    <p:sldId id="357" r:id="rId10"/>
    <p:sldId id="358" r:id="rId11"/>
    <p:sldId id="359" r:id="rId12"/>
    <p:sldId id="360" r:id="rId13"/>
    <p:sldId id="361" r:id="rId14"/>
    <p:sldId id="35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575E70-90C9-476F-A05E-61F5A19BC040}">
  <a:tblStyle styleId="{68575E70-90C9-476F-A05E-61F5A19BC04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0" y="6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c0356c21f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cc0356c21f_1_82:notes"/>
          <p:cNvSpPr txBox="1">
            <a:spLocks noGrp="1"/>
          </p:cNvSpPr>
          <p:nvPr>
            <p:ph type="body" idx="1"/>
          </p:nvPr>
        </p:nvSpPr>
        <p:spPr>
          <a:xfrm>
            <a:off x="685800" y="4400555"/>
            <a:ext cx="5486400" cy="3600455"/>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100"/>
              <a:buNone/>
            </a:pPr>
            <a:endParaRPr sz="1200"/>
          </a:p>
        </p:txBody>
      </p:sp>
      <p:sp>
        <p:nvSpPr>
          <p:cNvPr id="135" name="Google Shape;135;g2cc0356c21f_1_82:notes"/>
          <p:cNvSpPr txBox="1">
            <a:spLocks noGrp="1"/>
          </p:cNvSpPr>
          <p:nvPr>
            <p:ph type="sldNum" idx="12"/>
          </p:nvPr>
        </p:nvSpPr>
        <p:spPr>
          <a:xfrm>
            <a:off x="3884613" y="8685225"/>
            <a:ext cx="2971800" cy="458788"/>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rgbClr val="000000"/>
                </a:solidFill>
                <a:latin typeface="Arial"/>
                <a:ea typeface="Arial"/>
                <a:cs typeface="Arial"/>
                <a:sym typeface="Arial"/>
              </a:rPr>
              <a:t>1</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CDF74462-DFEB-DE31-62D1-0DDBE43B78A9}"/>
            </a:ext>
          </a:extLst>
        </p:cNvPr>
        <p:cNvGrpSpPr/>
        <p:nvPr/>
      </p:nvGrpSpPr>
      <p:grpSpPr>
        <a:xfrm>
          <a:off x="0" y="0"/>
          <a:ext cx="0" cy="0"/>
          <a:chOff x="0" y="0"/>
          <a:chExt cx="0" cy="0"/>
        </a:xfrm>
      </p:grpSpPr>
      <p:sp>
        <p:nvSpPr>
          <p:cNvPr id="133" name="Google Shape;133;g2cc0356c21f_1_82:notes">
            <a:extLst>
              <a:ext uri="{FF2B5EF4-FFF2-40B4-BE49-F238E27FC236}">
                <a16:creationId xmlns:a16="http://schemas.microsoft.com/office/drawing/2014/main" id="{D19FBB83-3ED0-0B87-1F74-6A8C05448E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cc0356c21f_1_82:notes">
            <a:extLst>
              <a:ext uri="{FF2B5EF4-FFF2-40B4-BE49-F238E27FC236}">
                <a16:creationId xmlns:a16="http://schemas.microsoft.com/office/drawing/2014/main" id="{BA013447-ED5C-A4F5-3421-C63446A08203}"/>
              </a:ext>
            </a:extLst>
          </p:cNvPr>
          <p:cNvSpPr txBox="1">
            <a:spLocks noGrp="1"/>
          </p:cNvSpPr>
          <p:nvPr>
            <p:ph type="body" idx="1"/>
          </p:nvPr>
        </p:nvSpPr>
        <p:spPr>
          <a:xfrm>
            <a:off x="685800" y="4400555"/>
            <a:ext cx="5486400" cy="3600455"/>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100"/>
              <a:buNone/>
            </a:pPr>
            <a:endParaRPr sz="1200"/>
          </a:p>
        </p:txBody>
      </p:sp>
      <p:sp>
        <p:nvSpPr>
          <p:cNvPr id="135" name="Google Shape;135;g2cc0356c21f_1_82:notes">
            <a:extLst>
              <a:ext uri="{FF2B5EF4-FFF2-40B4-BE49-F238E27FC236}">
                <a16:creationId xmlns:a16="http://schemas.microsoft.com/office/drawing/2014/main" id="{E9D167B3-7CFD-655C-097F-18F1F5374D9E}"/>
              </a:ext>
            </a:extLst>
          </p:cNvPr>
          <p:cNvSpPr txBox="1">
            <a:spLocks noGrp="1"/>
          </p:cNvSpPr>
          <p:nvPr>
            <p:ph type="sldNum" idx="12"/>
          </p:nvPr>
        </p:nvSpPr>
        <p:spPr>
          <a:xfrm>
            <a:off x="3884613" y="8685225"/>
            <a:ext cx="2971800" cy="458788"/>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rgbClr val="000000"/>
                </a:solidFill>
                <a:latin typeface="Arial"/>
                <a:ea typeface="Arial"/>
                <a:cs typeface="Arial"/>
                <a:sym typeface="Arial"/>
              </a:rPr>
              <a:t>2</a:t>
            </a:fld>
            <a:endParaRPr sz="1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7899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a:extLst>
            <a:ext uri="{FF2B5EF4-FFF2-40B4-BE49-F238E27FC236}">
              <a16:creationId xmlns:a16="http://schemas.microsoft.com/office/drawing/2014/main" id="{9892EDEA-9410-9B6F-E47A-43DFED6A641B}"/>
            </a:ext>
          </a:extLst>
        </p:cNvPr>
        <p:cNvGrpSpPr/>
        <p:nvPr/>
      </p:nvGrpSpPr>
      <p:grpSpPr>
        <a:xfrm>
          <a:off x="0" y="0"/>
          <a:ext cx="0" cy="0"/>
          <a:chOff x="0" y="0"/>
          <a:chExt cx="0" cy="0"/>
        </a:xfrm>
      </p:grpSpPr>
      <p:sp>
        <p:nvSpPr>
          <p:cNvPr id="521" name="Google Shape;521;g2cdbcb68eca_0_75:notes">
            <a:extLst>
              <a:ext uri="{FF2B5EF4-FFF2-40B4-BE49-F238E27FC236}">
                <a16:creationId xmlns:a16="http://schemas.microsoft.com/office/drawing/2014/main" id="{3C2F1B36-21EA-3DB2-BF21-F5F5E04B5D6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2" name="Google Shape;522;g2cdbcb68eca_0_75:notes">
            <a:extLst>
              <a:ext uri="{FF2B5EF4-FFF2-40B4-BE49-F238E27FC236}">
                <a16:creationId xmlns:a16="http://schemas.microsoft.com/office/drawing/2014/main" id="{A1D83BC2-BFC4-06D5-89E7-6FF41B2B7D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42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5" r:id="rId5"/>
    <p:sldLayoutId id="2147483666"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46ECDF-8596-E44C-AE14-BF2AE1C154E6}"/>
              </a:ext>
            </a:extLst>
          </p:cNvPr>
          <p:cNvPicPr>
            <a:picLocks noChangeAspect="1"/>
          </p:cNvPicPr>
          <p:nvPr userDrawn="1"/>
        </p:nvPicPr>
        <p:blipFill>
          <a:blip r:embed="rId2"/>
          <a:stretch>
            <a:fillRect/>
          </a:stretch>
        </p:blipFill>
        <p:spPr>
          <a:xfrm>
            <a:off x="0" y="0"/>
            <a:ext cx="1547664" cy="5143500"/>
          </a:xfrm>
          <a:prstGeom prst="rect">
            <a:avLst/>
          </a:prstGeom>
        </p:spPr>
      </p:pic>
      <p:sp>
        <p:nvSpPr>
          <p:cNvPr id="3" name="Text Placeholder 2"/>
          <p:cNvSpPr>
            <a:spLocks noGrp="1"/>
          </p:cNvSpPr>
          <p:nvPr>
            <p:ph type="body" idx="1"/>
          </p:nvPr>
        </p:nvSpPr>
        <p:spPr>
          <a:xfrm>
            <a:off x="1780866" y="1480172"/>
            <a:ext cx="6494826" cy="30385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934208" y="4732734"/>
            <a:ext cx="2057400" cy="273844"/>
          </a:xfrm>
          <a:prstGeom prst="rect">
            <a:avLst/>
          </a:prstGeom>
        </p:spPr>
        <p:txBody>
          <a:bodyPr vert="horz" lIns="91440" tIns="45720" rIns="91440" bIns="45720" rtlCol="0" anchor="ctr"/>
          <a:lstStyle>
            <a:lvl1pPr algn="ctr">
              <a:defRPr sz="750">
                <a:solidFill>
                  <a:schemeClr val="bg1"/>
                </a:solidFill>
              </a:defRPr>
            </a:lvl1pPr>
          </a:lstStyle>
          <a:p>
            <a:fld id="{EADC8477-BC60-482C-A504-EEFEAA9040EE}" type="slidenum">
              <a:rPr lang="en-GB" smtClean="0"/>
              <a:pPr/>
              <a:t>‹#›</a:t>
            </a:fld>
            <a:endParaRPr lang="en-GB"/>
          </a:p>
        </p:txBody>
      </p:sp>
      <p:sp>
        <p:nvSpPr>
          <p:cNvPr id="12" name="Title Placeholder 11">
            <a:extLst>
              <a:ext uri="{FF2B5EF4-FFF2-40B4-BE49-F238E27FC236}">
                <a16:creationId xmlns:a16="http://schemas.microsoft.com/office/drawing/2014/main" id="{381E81BC-ADE2-4247-B653-B74FD47E87EF}"/>
              </a:ext>
            </a:extLst>
          </p:cNvPr>
          <p:cNvSpPr>
            <a:spLocks noGrp="1"/>
          </p:cNvSpPr>
          <p:nvPr>
            <p:ph type="title"/>
          </p:nvPr>
        </p:nvSpPr>
        <p:spPr>
          <a:xfrm>
            <a:off x="1799182" y="787460"/>
            <a:ext cx="6476510" cy="621614"/>
          </a:xfrm>
          <a:prstGeom prst="rect">
            <a:avLst/>
          </a:prstGeom>
        </p:spPr>
        <p:txBody>
          <a:bodyPr vert="horz" lIns="91440" tIns="45720" rIns="91440" bIns="45720" rtlCol="0" anchor="ctr">
            <a:normAutofit/>
          </a:bodyPr>
          <a:lstStyle/>
          <a:p>
            <a:r>
              <a:rPr lang="en-GB"/>
              <a:t>Click to edit Master title style</a:t>
            </a:r>
            <a:endParaRPr lang="en-BE"/>
          </a:p>
        </p:txBody>
      </p:sp>
      <p:pic>
        <p:nvPicPr>
          <p:cNvPr id="18" name="Picture 17">
            <a:extLst>
              <a:ext uri="{FF2B5EF4-FFF2-40B4-BE49-F238E27FC236}">
                <a16:creationId xmlns:a16="http://schemas.microsoft.com/office/drawing/2014/main" id="{AF36BEF7-1C47-1E44-A5E7-977565C55540}"/>
              </a:ext>
            </a:extLst>
          </p:cNvPr>
          <p:cNvPicPr>
            <a:picLocks noChangeAspect="1"/>
          </p:cNvPicPr>
          <p:nvPr userDrawn="1"/>
        </p:nvPicPr>
        <p:blipFill>
          <a:blip r:embed="rId3"/>
          <a:stretch>
            <a:fillRect/>
          </a:stretch>
        </p:blipFill>
        <p:spPr>
          <a:xfrm rot="16200000">
            <a:off x="-650048" y="2965845"/>
            <a:ext cx="2807972" cy="873384"/>
          </a:xfrm>
          <a:prstGeom prst="rect">
            <a:avLst/>
          </a:prstGeom>
        </p:spPr>
      </p:pic>
      <p:pic>
        <p:nvPicPr>
          <p:cNvPr id="2" name="Picture 1">
            <a:extLst>
              <a:ext uri="{FF2B5EF4-FFF2-40B4-BE49-F238E27FC236}">
                <a16:creationId xmlns:a16="http://schemas.microsoft.com/office/drawing/2014/main" id="{ABA07D7F-FACB-C872-EDC5-447755677200}"/>
              </a:ext>
            </a:extLst>
          </p:cNvPr>
          <p:cNvPicPr>
            <a:picLocks noChangeAspect="1"/>
          </p:cNvPicPr>
          <p:nvPr userDrawn="1"/>
        </p:nvPicPr>
        <p:blipFill rotWithShape="1">
          <a:blip r:embed="rId4"/>
          <a:srcRect l="5927"/>
          <a:stretch/>
        </p:blipFill>
        <p:spPr>
          <a:xfrm>
            <a:off x="0" y="-1"/>
            <a:ext cx="2815771" cy="2119243"/>
          </a:xfrm>
          <a:prstGeom prst="rect">
            <a:avLst/>
          </a:prstGeom>
        </p:spPr>
      </p:pic>
      <p:sp>
        <p:nvSpPr>
          <p:cNvPr id="4" name="Rectangle 3">
            <a:extLst>
              <a:ext uri="{FF2B5EF4-FFF2-40B4-BE49-F238E27FC236}">
                <a16:creationId xmlns:a16="http://schemas.microsoft.com/office/drawing/2014/main" id="{DE80D571-4039-A173-2D6D-6A3B1FEFCC4E}"/>
              </a:ext>
            </a:extLst>
          </p:cNvPr>
          <p:cNvSpPr/>
          <p:nvPr userDrawn="1"/>
        </p:nvSpPr>
        <p:spPr>
          <a:xfrm rot="16200000">
            <a:off x="-258103" y="3170125"/>
            <a:ext cx="2667974" cy="307777"/>
          </a:xfrm>
          <a:prstGeom prst="rect">
            <a:avLst/>
          </a:prstGeom>
        </p:spPr>
        <p:txBody>
          <a:bodyPr wrap="square">
            <a:spAutoFit/>
          </a:bodyPr>
          <a:lstStyle/>
          <a:p>
            <a:r>
              <a:rPr lang="en-BE" sz="1400" b="1" cap="all" spc="300">
                <a:solidFill>
                  <a:srgbClr val="FB5C22"/>
                </a:solidFill>
                <a:latin typeface="EC Square Sans Cond Pro Medium" panose="020B0606000000020004" pitchFamily="34" charset="0"/>
              </a:rPr>
              <a:t>14-27 October 2024</a:t>
            </a:r>
          </a:p>
        </p:txBody>
      </p:sp>
      <p:pic>
        <p:nvPicPr>
          <p:cNvPr id="7" name="Picture 6">
            <a:extLst>
              <a:ext uri="{FF2B5EF4-FFF2-40B4-BE49-F238E27FC236}">
                <a16:creationId xmlns:a16="http://schemas.microsoft.com/office/drawing/2014/main" id="{2ECD5E79-8B87-3F9E-0AB7-7C47E8E78B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22773" y="4716085"/>
            <a:ext cx="1440160" cy="307143"/>
          </a:xfrm>
          <a:prstGeom prst="rect">
            <a:avLst/>
          </a:prstGeom>
        </p:spPr>
      </p:pic>
      <p:pic>
        <p:nvPicPr>
          <p:cNvPr id="8" name="Picture 7" descr="A group of people standing together&#10;&#10;Description automatically generated">
            <a:extLst>
              <a:ext uri="{FF2B5EF4-FFF2-40B4-BE49-F238E27FC236}">
                <a16:creationId xmlns:a16="http://schemas.microsoft.com/office/drawing/2014/main" id="{9F816939-B2F1-E7A5-37C0-BA8ED392F80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7592" y="341902"/>
            <a:ext cx="1451309" cy="1201818"/>
          </a:xfrm>
          <a:prstGeom prst="rect">
            <a:avLst/>
          </a:prstGeom>
        </p:spPr>
      </p:pic>
    </p:spTree>
    <p:extLst>
      <p:ext uri="{BB962C8B-B14F-4D97-AF65-F5344CB8AC3E}">
        <p14:creationId xmlns:p14="http://schemas.microsoft.com/office/powerpoint/2010/main" val="2300800673"/>
      </p:ext>
    </p:extLst>
  </p:cSld>
  <p:clrMap bg1="lt1" tx1="dk1" bg2="lt2" tx2="dk2" accent1="accent1" accent2="accent2" accent3="accent3" accent4="accent4" accent5="accent5" accent6="accent6" hlink="hlink" folHlink="folHlink"/>
  <p:hf hdr="0"/>
  <p:txStyles>
    <p:titleStyle>
      <a:lvl1pPr algn="l" defTabSz="685783" rtl="0" eaLnBrk="1" latinLnBrk="0" hangingPunct="1">
        <a:spcBef>
          <a:spcPct val="0"/>
        </a:spcBef>
        <a:buNone/>
        <a:defRPr sz="2550" kern="1200">
          <a:solidFill>
            <a:schemeClr val="tx1"/>
          </a:solidFill>
          <a:latin typeface="+mj-lt"/>
          <a:ea typeface="+mj-ea"/>
          <a:cs typeface="+mj-cs"/>
        </a:defRPr>
      </a:lvl1pPr>
    </p:titleStyle>
    <p:bodyStyle>
      <a:lvl1pPr marL="0" indent="0" algn="l" defTabSz="685783" rtl="0" eaLnBrk="1" latinLnBrk="0" hangingPunct="1">
        <a:spcBef>
          <a:spcPct val="20000"/>
        </a:spcBef>
        <a:buFont typeface="Arial" panose="020B0604020202020204" pitchFamily="34" charset="0"/>
        <a:buNone/>
        <a:defRPr sz="1800" kern="1200">
          <a:solidFill>
            <a:schemeClr val="bg1">
              <a:lumMod val="50000"/>
            </a:schemeClr>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500" kern="1200">
          <a:solidFill>
            <a:schemeClr val="bg1">
              <a:lumMod val="75000"/>
            </a:schemeClr>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350" kern="1200">
          <a:solidFill>
            <a:schemeClr val="bg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200" kern="1200">
          <a:solidFill>
            <a:schemeClr val="accent3"/>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c.europa.eu/info/funding-tenders/opportunities/portal/screen/how-to-participate/org-details/911803881/project/101079900/program/43332642/details" TargetMode="External"/><Relationship Id="rId3" Type="http://schemas.openxmlformats.org/officeDocument/2006/relationships/hyperlink" Target="https://hadea.ec.europa.eu/news/eu4health-call-tenders-mental-health-training-and-exchange-programmes-health-professionals-2023-06-12_en" TargetMode="External"/><Relationship Id="rId7" Type="http://schemas.openxmlformats.org/officeDocument/2006/relationships/hyperlink" Target="https://www.linkedin.com/company/u-rise-project/" TargetMode="External"/><Relationship Id="rId12" Type="http://schemas.openxmlformats.org/officeDocument/2006/relationships/hyperlink" Target="https://www.equal-life.eu/e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tdh.gr/en/well-u" TargetMode="External"/><Relationship Id="rId11" Type="http://schemas.openxmlformats.org/officeDocument/2006/relationships/hyperlink" Target="https://www.humanexposome.eu/" TargetMode="External"/><Relationship Id="rId5" Type="http://schemas.openxmlformats.org/officeDocument/2006/relationships/hyperlink" Target="https://ifightdepression.com/en/mesur" TargetMode="External"/><Relationship Id="rId10" Type="http://schemas.openxmlformats.org/officeDocument/2006/relationships/hyperlink" Target="https://www.mentuppproject.eu/" TargetMode="External"/><Relationship Id="rId4" Type="http://schemas.openxmlformats.org/officeDocument/2006/relationships/hyperlink" Target="https://c/Users/serieka/AppData/Local/Microsoft/Windows/INetCache/Content.Outlook/ZD06KE3Y/%E2%80%A2%09The%20EU4Health%20Annual%20Work%20Programmes%202021%20and%202022%20invested%2011%20million%20EUR%20in%20actions%20directly%20to%20support%20mental%20health%20initiaves,%20namely:" TargetMode="External"/><Relationship Id="rId9" Type="http://schemas.openxmlformats.org/officeDocument/2006/relationships/hyperlink" Target="https://www.mhe-sme.org/mentality-eu-implementing-mental-health-quality-practi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entalhealtheurope.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docs.google.com/forms/d/e/1FAIpQLScryimXPeVlc3R5rz8uAMHzczxpDsB9NzaYi7Z01nfFSX4vKw/viewform"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mailto:office@europarents.eu"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euparents.eu/" TargetMode="External"/><Relationship Id="rId4" Type="http://schemas.openxmlformats.org/officeDocument/2006/relationships/hyperlink" Target="https://europarents.e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ealth.ec.europa.eu/publications/european-framework-action-mental-health-and-wellbeing_e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a-implemental.eu/" TargetMode="External"/><Relationship Id="rId2" Type="http://schemas.openxmlformats.org/officeDocument/2006/relationships/hyperlink" Target="https://webgate.ec.europa.eu/dyna/bp-portal/submission/search?call=Mental%20Health"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aad-best.e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entalhealtheurope.org/project/lets-talk-about-children/" TargetMode="External"/><Relationship Id="rId2" Type="http://schemas.openxmlformats.org/officeDocument/2006/relationships/hyperlink" Target="https://www.icehearts.eu/projec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u-promens.eu/eu-prome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ealth.ec.europa.eu/document/download/43b32ed8-8741-4976-9783-b37925ec097f_en?filename=ncd_mh_stigma_discrimination_paper_en.pdf" TargetMode="External"/><Relationship Id="rId2" Type="http://schemas.openxmlformats.org/officeDocument/2006/relationships/hyperlink" Target="https://health.ec.europa.eu/document/download/b9a2ca0f-784d-4652-8625-ebee22a8e036_en?filename=ncd_stigma_bp_sp_en.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adea.ec.europa.eu/news/hadea-celebrates-world-mental-health-day-discover-eu4health-and-horizon-projects-supporting-mental-2023-10-10_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p:nvPr/>
        </p:nvSpPr>
        <p:spPr>
          <a:xfrm>
            <a:off x="721112" y="2913306"/>
            <a:ext cx="7711113" cy="154654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de-DE" sz="2400" dirty="0">
                <a:solidFill>
                  <a:srgbClr val="002060"/>
                </a:solidFill>
                <a:latin typeface="Calibri"/>
                <a:ea typeface="Calibri"/>
                <a:cs typeface="Calibri"/>
                <a:sym typeface="Calibri"/>
              </a:rPr>
              <a:t>Mentale Gesundheit – </a:t>
            </a:r>
          </a:p>
          <a:p>
            <a:pPr marL="0" marR="0" lvl="0" indent="0" algn="ctr" rtl="0">
              <a:lnSpc>
                <a:spcPct val="100000"/>
              </a:lnSpc>
              <a:spcBef>
                <a:spcPts val="0"/>
              </a:spcBef>
              <a:spcAft>
                <a:spcPts val="0"/>
              </a:spcAft>
              <a:buClr>
                <a:srgbClr val="000000"/>
              </a:buClr>
              <a:buSzPts val="2700"/>
              <a:buFont typeface="Arial"/>
              <a:buNone/>
            </a:pPr>
            <a:r>
              <a:rPr lang="de-DE" sz="2400" dirty="0">
                <a:solidFill>
                  <a:srgbClr val="002060"/>
                </a:solidFill>
                <a:latin typeface="Calibri"/>
                <a:ea typeface="Calibri"/>
                <a:cs typeface="Calibri"/>
                <a:sym typeface="Calibri"/>
              </a:rPr>
              <a:t>Erfolgreiche Projekte für junge Menschen</a:t>
            </a:r>
            <a:endParaRPr lang="fr-FR" sz="2400"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700"/>
              <a:buFont typeface="Arial"/>
              <a:buNone/>
            </a:pPr>
            <a:r>
              <a:rPr lang="fr-FR" sz="2400" dirty="0" err="1">
                <a:solidFill>
                  <a:srgbClr val="002060"/>
                </a:solidFill>
                <a:latin typeface="Calibri"/>
                <a:ea typeface="Calibri"/>
                <a:cs typeface="Calibri"/>
                <a:sym typeface="Calibri"/>
              </a:rPr>
              <a:t>PEkG</a:t>
            </a:r>
            <a:r>
              <a:rPr lang="fr-FR" sz="2400" dirty="0">
                <a:solidFill>
                  <a:srgbClr val="002060"/>
                </a:solidFill>
                <a:latin typeface="Calibri"/>
                <a:ea typeface="Calibri"/>
                <a:cs typeface="Calibri"/>
                <a:sym typeface="Calibri"/>
              </a:rPr>
              <a:t> webinar </a:t>
            </a:r>
          </a:p>
          <a:p>
            <a:pPr marL="0" marR="0" lvl="0" indent="0" algn="ctr" rtl="0">
              <a:lnSpc>
                <a:spcPct val="100000"/>
              </a:lnSpc>
              <a:spcBef>
                <a:spcPts val="0"/>
              </a:spcBef>
              <a:spcAft>
                <a:spcPts val="0"/>
              </a:spcAft>
              <a:buClr>
                <a:srgbClr val="000000"/>
              </a:buClr>
              <a:buSzPts val="2700"/>
              <a:buFont typeface="Arial"/>
              <a:buNone/>
            </a:pPr>
            <a:r>
              <a:rPr lang="fr-FR" sz="2400" dirty="0">
                <a:solidFill>
                  <a:srgbClr val="002060"/>
                </a:solidFill>
                <a:latin typeface="Calibri"/>
                <a:ea typeface="Calibri"/>
                <a:cs typeface="Calibri"/>
                <a:sym typeface="Calibri"/>
              </a:rPr>
              <a:t>Online </a:t>
            </a:r>
            <a:r>
              <a:rPr lang="fr-FR" sz="2400" b="0" i="0" u="none" strike="noStrike" cap="none" dirty="0">
                <a:solidFill>
                  <a:srgbClr val="002060"/>
                </a:solidFill>
                <a:latin typeface="Calibri"/>
                <a:ea typeface="Calibri"/>
                <a:cs typeface="Calibri"/>
                <a:sym typeface="Calibri"/>
              </a:rPr>
              <a:t>, 30. April</a:t>
            </a:r>
            <a:r>
              <a:rPr lang="fr-FR" sz="2400" dirty="0">
                <a:solidFill>
                  <a:srgbClr val="002060"/>
                </a:solidFill>
                <a:latin typeface="Calibri"/>
                <a:ea typeface="Calibri"/>
                <a:cs typeface="Calibri"/>
                <a:sym typeface="Calibri"/>
              </a:rPr>
              <a:t> 2025</a:t>
            </a:r>
            <a:endParaRPr lang="fr-FR" sz="2400" b="0" i="0" u="none" strike="noStrike" cap="none" dirty="0">
              <a:solidFill>
                <a:srgbClr val="002060"/>
              </a:solidFill>
              <a:latin typeface="Calibri"/>
              <a:ea typeface="Calibri"/>
              <a:cs typeface="Calibri"/>
              <a:sym typeface="Calibri"/>
            </a:endParaRPr>
          </a:p>
        </p:txBody>
      </p:sp>
      <p:pic>
        <p:nvPicPr>
          <p:cNvPr id="3" name="Picture 2" descr="Imagen que contiene Logotipo&#10;&#10;Descripción generada automáticamente">
            <a:extLst>
              <a:ext uri="{FF2B5EF4-FFF2-40B4-BE49-F238E27FC236}">
                <a16:creationId xmlns:a16="http://schemas.microsoft.com/office/drawing/2014/main" id="{EAE8B3F9-B728-49C0-0219-6FBB4D6C3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7" y="256711"/>
            <a:ext cx="2562225" cy="253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C8A47-5042-ACD9-4B5C-5458EA887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5AAFA-78D7-50AA-5C03-59051ACF35BE}"/>
              </a:ext>
            </a:extLst>
          </p:cNvPr>
          <p:cNvSpPr>
            <a:spLocks noGrp="1"/>
          </p:cNvSpPr>
          <p:nvPr>
            <p:ph type="title"/>
          </p:nvPr>
        </p:nvSpPr>
        <p:spPr/>
        <p:txBody>
          <a:bodyPr>
            <a:normAutofit fontScale="90000"/>
          </a:bodyPr>
          <a:lstStyle/>
          <a:p>
            <a:br>
              <a:rPr lang="es-419" dirty="0"/>
            </a:br>
            <a:br>
              <a:rPr lang="es-419" dirty="0"/>
            </a:br>
            <a:br>
              <a:rPr lang="de-DE" dirty="0"/>
            </a:br>
            <a:r>
              <a:rPr lang="de-DE" dirty="0"/>
              <a:t>Finanzielle Unterstützung </a:t>
            </a:r>
            <a:br>
              <a:rPr lang="de-DE" dirty="0"/>
            </a:br>
            <a:br>
              <a:rPr lang="de-DE" dirty="0"/>
            </a:br>
            <a:br>
              <a:rPr lang="es-419" dirty="0"/>
            </a:br>
            <a:endParaRPr lang="en-AT" dirty="0"/>
          </a:p>
        </p:txBody>
      </p:sp>
      <p:pic>
        <p:nvPicPr>
          <p:cNvPr id="6" name="Picture 5">
            <a:extLst>
              <a:ext uri="{FF2B5EF4-FFF2-40B4-BE49-F238E27FC236}">
                <a16:creationId xmlns:a16="http://schemas.microsoft.com/office/drawing/2014/main" id="{FB92E2EB-8E7B-4C9D-BFE7-2DA6FE0FAE66}"/>
              </a:ext>
            </a:extLst>
          </p:cNvPr>
          <p:cNvPicPr>
            <a:picLocks noChangeAspect="1"/>
          </p:cNvPicPr>
          <p:nvPr/>
        </p:nvPicPr>
        <p:blipFill>
          <a:blip r:embed="rId2"/>
          <a:stretch>
            <a:fillRect/>
          </a:stretch>
        </p:blipFill>
        <p:spPr>
          <a:xfrm>
            <a:off x="8150629" y="4179526"/>
            <a:ext cx="896190" cy="883997"/>
          </a:xfrm>
          <a:prstGeom prst="rect">
            <a:avLst/>
          </a:prstGeom>
        </p:spPr>
      </p:pic>
      <p:sp>
        <p:nvSpPr>
          <p:cNvPr id="4" name="Rectangle 1">
            <a:extLst>
              <a:ext uri="{FF2B5EF4-FFF2-40B4-BE49-F238E27FC236}">
                <a16:creationId xmlns:a16="http://schemas.microsoft.com/office/drawing/2014/main" id="{10CAA523-2C40-2AC6-8E7F-BC1C2D49C19B}"/>
              </a:ext>
            </a:extLst>
          </p:cNvPr>
          <p:cNvSpPr>
            <a:spLocks noGrp="1" noChangeArrowheads="1"/>
          </p:cNvSpPr>
          <p:nvPr>
            <p:ph type="body" idx="1"/>
          </p:nvPr>
        </p:nvSpPr>
        <p:spPr bwMode="auto">
          <a:xfrm>
            <a:off x="491084" y="945505"/>
            <a:ext cx="7177625"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T" altLang="en-A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T" altLang="en-AT" sz="1600" b="0" i="0" u="none" strike="noStrike" cap="none" normalizeH="0" baseline="0" dirty="0">
                <a:ln>
                  <a:noFill/>
                </a:ln>
                <a:solidFill>
                  <a:srgbClr val="26324B"/>
                </a:solidFill>
                <a:effectLst/>
                <a:latin typeface="Inter"/>
              </a:rPr>
              <a:t>The call for tenders on </a:t>
            </a:r>
            <a:r>
              <a:rPr kumimoji="0" lang="en-AT" altLang="en-AT" sz="1600" b="0" i="0" u="none" strike="noStrike" cap="none" normalizeH="0" baseline="0" dirty="0">
                <a:ln>
                  <a:noFill/>
                </a:ln>
                <a:solidFill>
                  <a:srgbClr val="0046FF"/>
                </a:solidFill>
                <a:effectLst/>
                <a:latin typeface="Inter"/>
                <a:hlinkClick r:id="rId3"/>
              </a:rPr>
              <a:t>Capacity-building and trainings for health professionals</a:t>
            </a:r>
            <a:r>
              <a:rPr kumimoji="0" lang="en-AT" altLang="en-AT" sz="1600" b="0" i="0" u="none" strike="noStrike" cap="none" normalizeH="0" baseline="0" dirty="0">
                <a:ln>
                  <a:noFill/>
                </a:ln>
                <a:solidFill>
                  <a:srgbClr val="26324B"/>
                </a:solidFill>
                <a:effectLst/>
                <a:latin typeface="Inter"/>
              </a:rPr>
              <a:t> supports the Commission’s approach to mental health through training programmes on mental health for health professionals.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T" altLang="en-AT" sz="1600" b="0" i="0" u="none" strike="noStrike" cap="none" normalizeH="0" baseline="0" dirty="0">
                <a:ln>
                  <a:noFill/>
                </a:ln>
                <a:solidFill>
                  <a:srgbClr val="26324B"/>
                </a:solidFill>
                <a:effectLst/>
                <a:latin typeface="Inter"/>
              </a:rPr>
              <a:t>The </a:t>
            </a:r>
            <a:r>
              <a:rPr kumimoji="0" lang="en-AT" altLang="en-AT" sz="1600" b="0" i="0" u="none" strike="noStrike" cap="none" normalizeH="0" baseline="0" dirty="0">
                <a:ln>
                  <a:noFill/>
                </a:ln>
                <a:solidFill>
                  <a:srgbClr val="0046FF"/>
                </a:solidFill>
                <a:effectLst/>
                <a:latin typeface="Inter"/>
                <a:hlinkClick r:id="rId4"/>
              </a:rPr>
              <a:t>Peace of Mind</a:t>
            </a:r>
            <a:r>
              <a:rPr kumimoji="0" lang="en-AT" altLang="en-AT" sz="1600" b="0" i="0" u="none" strike="noStrike" cap="none" normalizeH="0" baseline="0" dirty="0">
                <a:ln>
                  <a:noFill/>
                </a:ln>
                <a:solidFill>
                  <a:srgbClr val="26324B"/>
                </a:solidFill>
                <a:effectLst/>
                <a:latin typeface="Inter"/>
              </a:rPr>
              <a:t>, </a:t>
            </a:r>
            <a:r>
              <a:rPr kumimoji="0" lang="en-AT" altLang="en-AT" sz="1600" b="0" i="0" u="sng" strike="noStrike" cap="none" normalizeH="0" baseline="0" dirty="0">
                <a:ln>
                  <a:noFill/>
                </a:ln>
                <a:solidFill>
                  <a:srgbClr val="0046FF"/>
                </a:solidFill>
                <a:effectLst/>
                <a:latin typeface="Inter"/>
                <a:hlinkClick r:id="rId5"/>
              </a:rPr>
              <a:t>MESUR</a:t>
            </a:r>
            <a:r>
              <a:rPr kumimoji="0" lang="en-AT" altLang="en-AT" sz="1600" b="0" i="0" u="none" strike="noStrike" cap="none" normalizeH="0" baseline="0" dirty="0">
                <a:ln>
                  <a:noFill/>
                </a:ln>
                <a:solidFill>
                  <a:srgbClr val="26324B"/>
                </a:solidFill>
                <a:effectLst/>
                <a:latin typeface="Inter"/>
              </a:rPr>
              <a:t>, </a:t>
            </a:r>
            <a:r>
              <a:rPr kumimoji="0" lang="en-AT" altLang="en-AT" sz="1600" b="0" i="0" u="sng" strike="noStrike" cap="none" normalizeH="0" baseline="0" dirty="0">
                <a:ln>
                  <a:noFill/>
                </a:ln>
                <a:solidFill>
                  <a:srgbClr val="0046FF"/>
                </a:solidFill>
                <a:effectLst/>
                <a:latin typeface="Inter"/>
                <a:hlinkClick r:id="rId6"/>
              </a:rPr>
              <a:t>WELL-U</a:t>
            </a:r>
            <a:r>
              <a:rPr kumimoji="0" lang="en-AT" altLang="en-AT" sz="1600" b="0" i="0" u="none" strike="noStrike" cap="none" normalizeH="0" baseline="0" dirty="0">
                <a:ln>
                  <a:noFill/>
                </a:ln>
                <a:solidFill>
                  <a:srgbClr val="26324B"/>
                </a:solidFill>
                <a:effectLst/>
                <a:latin typeface="Inter"/>
              </a:rPr>
              <a:t> and </a:t>
            </a:r>
            <a:r>
              <a:rPr kumimoji="0" lang="en-AT" altLang="en-AT" sz="1600" b="0" i="0" u="sng" strike="noStrike" cap="none" normalizeH="0" baseline="0" dirty="0">
                <a:ln>
                  <a:noFill/>
                </a:ln>
                <a:solidFill>
                  <a:srgbClr val="0046FF"/>
                </a:solidFill>
                <a:effectLst/>
                <a:latin typeface="Inter"/>
                <a:hlinkClick r:id="rId7"/>
              </a:rPr>
              <a:t>U-RISE</a:t>
            </a:r>
            <a:r>
              <a:rPr kumimoji="0" lang="en-AT" altLang="en-AT" sz="1600" b="0" i="0" u="none" strike="noStrike" cap="none" normalizeH="0" baseline="0" dirty="0">
                <a:ln>
                  <a:noFill/>
                </a:ln>
                <a:solidFill>
                  <a:srgbClr val="26324B"/>
                </a:solidFill>
                <a:effectLst/>
                <a:latin typeface="Inter"/>
              </a:rPr>
              <a:t> projects are focusing on implementing mental health interventions adapted to the specific and diverse </a:t>
            </a:r>
            <a:r>
              <a:rPr kumimoji="0" lang="en-AT" altLang="en-AT" sz="1600" b="0" i="0" u="none" strike="noStrike" cap="none" normalizeH="0" baseline="0" dirty="0">
                <a:ln>
                  <a:noFill/>
                </a:ln>
                <a:solidFill>
                  <a:srgbClr val="26324B"/>
                </a:solidFill>
                <a:effectLst/>
                <a:highlight>
                  <a:srgbClr val="FFFF00"/>
                </a:highlight>
                <a:latin typeface="Inter"/>
              </a:rPr>
              <a:t>needs of refugees and displaced people from Ukraine</a:t>
            </a:r>
            <a:r>
              <a:rPr kumimoji="0" lang="en-AT" altLang="en-AT" sz="1600" b="0" i="0" u="none" strike="noStrike" cap="none" normalizeH="0" baseline="0" dirty="0">
                <a:ln>
                  <a:noFill/>
                </a:ln>
                <a:solidFill>
                  <a:srgbClr val="26324B"/>
                </a:solidFill>
                <a:effectLst/>
                <a:latin typeface="Inter"/>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T" altLang="en-AT" sz="1600" b="0" i="0" u="none" strike="noStrike" cap="none" normalizeH="0" baseline="0" dirty="0">
                <a:ln>
                  <a:noFill/>
                </a:ln>
                <a:solidFill>
                  <a:srgbClr val="0046FF"/>
                </a:solidFill>
                <a:effectLst/>
                <a:latin typeface="Inter"/>
                <a:hlinkClick r:id="rId8"/>
              </a:rPr>
              <a:t>STEP-IN</a:t>
            </a:r>
            <a:r>
              <a:rPr kumimoji="0" lang="en-AT" altLang="en-AT" sz="1600" b="0" i="0" u="none" strike="noStrike" cap="none" normalizeH="0" baseline="0" dirty="0">
                <a:ln>
                  <a:noFill/>
                </a:ln>
                <a:solidFill>
                  <a:srgbClr val="26324B"/>
                </a:solidFill>
                <a:effectLst/>
                <a:latin typeface="Inter"/>
              </a:rPr>
              <a:t> and </a:t>
            </a:r>
            <a:r>
              <a:rPr kumimoji="0" lang="en-AT" altLang="en-AT" sz="1600" b="0" i="0" u="sng" strike="noStrike" cap="none" normalizeH="0" baseline="0" dirty="0">
                <a:ln>
                  <a:noFill/>
                </a:ln>
                <a:solidFill>
                  <a:srgbClr val="0046FF"/>
                </a:solidFill>
                <a:effectLst/>
                <a:latin typeface="Inter"/>
                <a:hlinkClick r:id="rId9"/>
              </a:rPr>
              <a:t>MENTALITY</a:t>
            </a:r>
            <a:r>
              <a:rPr kumimoji="0" lang="en-AT" altLang="en-AT" sz="1600" b="0" i="0" u="none" strike="noStrike" cap="none" normalizeH="0" baseline="0" dirty="0">
                <a:ln>
                  <a:noFill/>
                </a:ln>
                <a:solidFill>
                  <a:srgbClr val="26324B"/>
                </a:solidFill>
                <a:effectLst/>
                <a:latin typeface="Inter"/>
              </a:rPr>
              <a:t> are working on raising awareness of the effects that the </a:t>
            </a:r>
            <a:r>
              <a:rPr kumimoji="0" lang="en-AT" altLang="en-AT" sz="1600" b="0" i="0" u="none" strike="noStrike" cap="none" normalizeH="0" baseline="0" dirty="0">
                <a:ln>
                  <a:noFill/>
                </a:ln>
                <a:solidFill>
                  <a:srgbClr val="26324B"/>
                </a:solidFill>
                <a:effectLst/>
                <a:highlight>
                  <a:srgbClr val="FFFF00"/>
                </a:highlight>
                <a:latin typeface="Inter"/>
              </a:rPr>
              <a:t>COVID-19 pandemic </a:t>
            </a:r>
            <a:r>
              <a:rPr kumimoji="0" lang="en-AT" altLang="en-AT" sz="1600" b="0" i="0" u="none" strike="noStrike" cap="none" normalizeH="0" baseline="0" dirty="0">
                <a:ln>
                  <a:noFill/>
                </a:ln>
                <a:solidFill>
                  <a:srgbClr val="26324B"/>
                </a:solidFill>
                <a:effectLst/>
                <a:latin typeface="Inter"/>
              </a:rPr>
              <a:t>has had on vulnerable communities and on establishing well-being best practices to support them.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T" altLang="en-AT" sz="1600" b="0" i="0" u="sng" strike="noStrike" cap="none" normalizeH="0" baseline="0" dirty="0">
                <a:ln>
                  <a:noFill/>
                </a:ln>
                <a:solidFill>
                  <a:srgbClr val="0046FF"/>
                </a:solidFill>
                <a:effectLst/>
                <a:latin typeface="Inter"/>
                <a:hlinkClick r:id="rId10"/>
              </a:rPr>
              <a:t>MENTUPP</a:t>
            </a:r>
            <a:r>
              <a:rPr kumimoji="0" lang="en-AT" altLang="en-AT" sz="1600" b="0" i="0" u="none" strike="noStrike" cap="none" normalizeH="0" baseline="0" dirty="0">
                <a:ln>
                  <a:noFill/>
                </a:ln>
                <a:solidFill>
                  <a:srgbClr val="26324B"/>
                </a:solidFill>
                <a:effectLst/>
                <a:latin typeface="Inter"/>
              </a:rPr>
              <a:t> is focusing on promoting mental health in Small and Medium Enterprises (SMEs) in the construction, health and ICT sectors.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T" altLang="en-AT" sz="1600" b="0" i="0" u="none" strike="noStrike" cap="none" normalizeH="0" baseline="0" dirty="0">
                <a:ln>
                  <a:noFill/>
                </a:ln>
                <a:solidFill>
                  <a:srgbClr val="26324B"/>
                </a:solidFill>
                <a:effectLst/>
                <a:latin typeface="Inter"/>
              </a:rPr>
              <a:t>Part of the </a:t>
            </a:r>
            <a:r>
              <a:rPr kumimoji="0" lang="en-AT" altLang="en-AT" sz="1600" b="0" i="0" u="sng" strike="noStrike" cap="none" normalizeH="0" baseline="0" dirty="0">
                <a:ln>
                  <a:noFill/>
                </a:ln>
                <a:solidFill>
                  <a:srgbClr val="0046FF"/>
                </a:solidFill>
                <a:effectLst/>
                <a:latin typeface="Inter"/>
                <a:hlinkClick r:id="rId11"/>
              </a:rPr>
              <a:t>European Human Exposome Network (EHEN)</a:t>
            </a:r>
            <a:r>
              <a:rPr kumimoji="0" lang="en-AT" altLang="en-AT" sz="1600" b="0" i="0" u="none" strike="noStrike" cap="none" normalizeH="0" baseline="0" dirty="0">
                <a:ln>
                  <a:noFill/>
                </a:ln>
                <a:solidFill>
                  <a:srgbClr val="26324B"/>
                </a:solidFill>
                <a:effectLst/>
                <a:latin typeface="Inter"/>
              </a:rPr>
              <a:t> cluster, the </a:t>
            </a:r>
            <a:r>
              <a:rPr kumimoji="0" lang="en-AT" altLang="en-AT" sz="1600" b="0" i="0" u="sng" strike="noStrike" cap="none" normalizeH="0" baseline="0" dirty="0">
                <a:ln>
                  <a:noFill/>
                </a:ln>
                <a:solidFill>
                  <a:srgbClr val="0046FF"/>
                </a:solidFill>
                <a:effectLst/>
                <a:latin typeface="Inter"/>
                <a:hlinkClick r:id="rId12"/>
              </a:rPr>
              <a:t>EQUAL-LIFE</a:t>
            </a:r>
            <a:r>
              <a:rPr kumimoji="0" lang="en-AT" altLang="en-AT" sz="1600" b="0" i="0" u="none" strike="noStrike" cap="none" normalizeH="0" baseline="0" dirty="0">
                <a:ln>
                  <a:noFill/>
                </a:ln>
                <a:solidFill>
                  <a:srgbClr val="26324B"/>
                </a:solidFill>
                <a:effectLst/>
                <a:latin typeface="Inter"/>
              </a:rPr>
              <a:t> project aims to explore how exposure to external environments may impact children’s development and mental health as adults</a:t>
            </a:r>
            <a:r>
              <a:rPr kumimoji="0" lang="en-AT" altLang="en-AT" sz="1300" b="0" i="0" u="none" strike="noStrike" cap="none" normalizeH="0" baseline="0" dirty="0">
                <a:ln>
                  <a:noFill/>
                </a:ln>
                <a:solidFill>
                  <a:srgbClr val="26324B"/>
                </a:solidFill>
                <a:effectLst/>
                <a:latin typeface="Inter"/>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AT" altLang="en-AT" sz="1300" b="0" i="0" u="none" strike="noStrike" cap="none" normalizeH="0" baseline="0" dirty="0">
                <a:ln>
                  <a:noFill/>
                </a:ln>
                <a:solidFill>
                  <a:srgbClr val="26324B"/>
                </a:solidFill>
                <a:effectLst/>
                <a:latin typeface="Inter"/>
              </a:rPr>
              <a:t> </a:t>
            </a:r>
            <a:endParaRPr kumimoji="0" lang="en-AT" altLang="en-A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770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7F2A51-A210-CBAB-EDC7-565158AA5A2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14C36-2B47-AEE6-BBA5-D4C476118DAF}"/>
              </a:ext>
            </a:extLst>
          </p:cNvPr>
          <p:cNvSpPr>
            <a:spLocks noGrp="1"/>
          </p:cNvSpPr>
          <p:nvPr>
            <p:ph type="title"/>
          </p:nvPr>
        </p:nvSpPr>
        <p:spPr>
          <a:xfrm>
            <a:off x="595246" y="290197"/>
            <a:ext cx="7549592" cy="973836"/>
          </a:xfrm>
        </p:spPr>
        <p:txBody>
          <a:bodyPr anchor="b">
            <a:normAutofit fontScale="90000"/>
          </a:bodyPr>
          <a:lstStyle/>
          <a:p>
            <a:br>
              <a:rPr lang="es-419" sz="900" dirty="0"/>
            </a:br>
            <a:br>
              <a:rPr lang="es-419" sz="900" dirty="0"/>
            </a:br>
            <a:br>
              <a:rPr lang="de-DE" sz="900" dirty="0"/>
            </a:br>
            <a:r>
              <a:rPr lang="de-DE" sz="2200" dirty="0"/>
              <a:t>Mental Health Europe</a:t>
            </a:r>
            <a:br>
              <a:rPr lang="de-DE" sz="900" dirty="0"/>
            </a:br>
            <a:br>
              <a:rPr lang="de-DE" sz="900" dirty="0"/>
            </a:br>
            <a:br>
              <a:rPr lang="es-419" sz="900" dirty="0"/>
            </a:br>
            <a:endParaRPr lang="en-AT" sz="900" dirty="0"/>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E9932BD7-BA8E-29EB-6EF6-D3A2292F6ADF}"/>
              </a:ext>
            </a:extLst>
          </p:cNvPr>
          <p:cNvSpPr>
            <a:spLocks noGrp="1" noChangeArrowheads="1"/>
          </p:cNvSpPr>
          <p:nvPr>
            <p:ph type="body" idx="1"/>
          </p:nvPr>
        </p:nvSpPr>
        <p:spPr bwMode="auto">
          <a:xfrm>
            <a:off x="595245" y="1949631"/>
            <a:ext cx="3398174" cy="27295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s-419" altLang="en-AT" sz="1300" b="0" i="0" u="none" strike="noStrike" cap="none" normalizeH="0" baseline="0">
                <a:ln>
                  <a:noFill/>
                </a:ln>
                <a:effectLst/>
                <a:latin typeface="Arial" panose="020B0604020202020204" pitchFamily="34" charset="0"/>
                <a:hlinkClick r:id="rId2"/>
              </a:rPr>
              <a:t>https://www.mentalhealtheurope.org/</a:t>
            </a:r>
            <a:r>
              <a:rPr kumimoji="0" lang="es-419" altLang="en-AT" sz="1300" b="0" i="0" u="none" strike="noStrike" cap="none" normalizeH="0" baseline="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None/>
              <a:tabLst/>
            </a:pPr>
            <a:endParaRPr kumimoji="0" lang="en-AT" altLang="en-AT" sz="13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lang="de-DE" altLang="en-AT" sz="1300">
                <a:latin typeface="Inter"/>
              </a:rPr>
              <a:t>U</a:t>
            </a:r>
            <a:r>
              <a:rPr kumimoji="0" lang="de-DE" altLang="en-AT" sz="1300" b="0" i="0" u="none" strike="noStrike" cap="none" normalizeH="0" baseline="0">
                <a:ln>
                  <a:noFill/>
                </a:ln>
                <a:effectLst/>
                <a:latin typeface="Inter"/>
              </a:rPr>
              <a:t>nabhängige europäische Nichtregierungsorganisation, konzentriert auf:</a:t>
            </a:r>
          </a:p>
          <a:p>
            <a:pPr marL="285750" marR="0" lvl="0" indent="-285750" defTabSz="914400" rtl="0" eaLnBrk="0" fontAlgn="base" latinLnBrk="0" hangingPunct="0">
              <a:spcBef>
                <a:spcPct val="0"/>
              </a:spcBef>
              <a:spcAft>
                <a:spcPts val="600"/>
              </a:spcAft>
              <a:buClrTx/>
              <a:buSzTx/>
              <a:buFont typeface="Wingdings" panose="05000000000000000000" pitchFamily="2" charset="2"/>
              <a:buChar char="Ø"/>
              <a:tabLst/>
            </a:pPr>
            <a:r>
              <a:rPr kumimoji="0" lang="de-DE" altLang="en-AT" sz="1300" b="0" i="0" u="none" strike="noStrike" cap="none" normalizeH="0" baseline="0">
                <a:ln>
                  <a:noFill/>
                </a:ln>
                <a:effectLst/>
                <a:latin typeface="Inter"/>
              </a:rPr>
              <a:t>Schutz der Rechte von Menschen mit psychosozialen Behinderungen, </a:t>
            </a:r>
          </a:p>
          <a:p>
            <a:pPr marL="285750" marR="0" lvl="0" indent="-285750" defTabSz="914400" rtl="0" eaLnBrk="0" fontAlgn="base" latinLnBrk="0" hangingPunct="0">
              <a:spcBef>
                <a:spcPct val="0"/>
              </a:spcBef>
              <a:spcAft>
                <a:spcPts val="600"/>
              </a:spcAft>
              <a:buClrTx/>
              <a:buSzTx/>
              <a:buFont typeface="Wingdings" panose="05000000000000000000" pitchFamily="2" charset="2"/>
              <a:buChar char="Ø"/>
              <a:tabLst/>
            </a:pPr>
            <a:r>
              <a:rPr kumimoji="0" lang="de-DE" altLang="en-AT" sz="1300" b="0" i="0" u="none" strike="noStrike" cap="none" normalizeH="0" baseline="0">
                <a:ln>
                  <a:noFill/>
                </a:ln>
                <a:effectLst/>
                <a:latin typeface="Inter"/>
              </a:rPr>
              <a:t>Förderung einer positiven psychischen Gesundheit </a:t>
            </a:r>
          </a:p>
          <a:p>
            <a:pPr marL="285750" marR="0" lvl="0" indent="-285750" defTabSz="914400" rtl="0" eaLnBrk="0" fontAlgn="base" latinLnBrk="0" hangingPunct="0">
              <a:spcBef>
                <a:spcPct val="0"/>
              </a:spcBef>
              <a:spcAft>
                <a:spcPts val="600"/>
              </a:spcAft>
              <a:buClrTx/>
              <a:buSzTx/>
              <a:buFont typeface="Wingdings" panose="05000000000000000000" pitchFamily="2" charset="2"/>
              <a:buChar char="Ø"/>
              <a:tabLst/>
            </a:pPr>
            <a:r>
              <a:rPr kumimoji="0" lang="de-DE" altLang="en-AT" sz="1300" b="0" i="0" u="none" strike="noStrike" cap="none" normalizeH="0" baseline="0">
                <a:ln>
                  <a:noFill/>
                </a:ln>
                <a:effectLst/>
                <a:latin typeface="Inter"/>
              </a:rPr>
              <a:t>Prävention psychischer Störungen und die </a:t>
            </a:r>
          </a:p>
          <a:p>
            <a:pPr marL="285750" marR="0" lvl="0" indent="-285750" defTabSz="914400" rtl="0" eaLnBrk="0" fontAlgn="base" latinLnBrk="0" hangingPunct="0">
              <a:spcBef>
                <a:spcPct val="0"/>
              </a:spcBef>
              <a:spcAft>
                <a:spcPts val="600"/>
              </a:spcAft>
              <a:buClrTx/>
              <a:buSzTx/>
              <a:buFont typeface="Wingdings" panose="05000000000000000000" pitchFamily="2" charset="2"/>
              <a:buChar char="Ø"/>
              <a:tabLst/>
            </a:pPr>
            <a:r>
              <a:rPr kumimoji="0" lang="de-DE" altLang="en-AT" sz="1300" b="0" i="0" u="none" strike="noStrike" cap="none" normalizeH="0" baseline="0">
                <a:ln>
                  <a:noFill/>
                </a:ln>
                <a:effectLst/>
                <a:latin typeface="Inter"/>
              </a:rPr>
              <a:t>Verbesserung der psychischen Gesundheitsversorgung und der sozialen Eingliederung</a:t>
            </a:r>
          </a:p>
        </p:txBody>
      </p:sp>
      <p:pic>
        <p:nvPicPr>
          <p:cNvPr id="3" name="Picture 2">
            <a:extLst>
              <a:ext uri="{FF2B5EF4-FFF2-40B4-BE49-F238E27FC236}">
                <a16:creationId xmlns:a16="http://schemas.microsoft.com/office/drawing/2014/main" id="{9D1E8169-3B1C-D1C2-3836-82C3B0E256CF}"/>
              </a:ext>
            </a:extLst>
          </p:cNvPr>
          <p:cNvPicPr>
            <a:picLocks noChangeAspect="1"/>
          </p:cNvPicPr>
          <p:nvPr/>
        </p:nvPicPr>
        <p:blipFill>
          <a:blip r:embed="rId3"/>
          <a:stretch>
            <a:fillRect/>
          </a:stretch>
        </p:blipFill>
        <p:spPr>
          <a:xfrm>
            <a:off x="4433649" y="2271042"/>
            <a:ext cx="3862707" cy="1969980"/>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C69EE3-A4F2-232C-450C-06CDF2532363}"/>
              </a:ext>
            </a:extLst>
          </p:cNvPr>
          <p:cNvPicPr>
            <a:picLocks noChangeAspect="1"/>
          </p:cNvPicPr>
          <p:nvPr/>
        </p:nvPicPr>
        <p:blipFill>
          <a:blip r:embed="rId4"/>
          <a:stretch>
            <a:fillRect/>
          </a:stretch>
        </p:blipFill>
        <p:spPr>
          <a:xfrm>
            <a:off x="8150629" y="4179526"/>
            <a:ext cx="896190" cy="883997"/>
          </a:xfrm>
          <a:prstGeom prst="rect">
            <a:avLst/>
          </a:prstGeom>
        </p:spPr>
      </p:pic>
    </p:spTree>
    <p:extLst>
      <p:ext uri="{BB962C8B-B14F-4D97-AF65-F5344CB8AC3E}">
        <p14:creationId xmlns:p14="http://schemas.microsoft.com/office/powerpoint/2010/main" val="225865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4C83A-D5AC-372F-04FB-2709D197D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9D561-5895-F105-D349-AE90115FA78B}"/>
              </a:ext>
            </a:extLst>
          </p:cNvPr>
          <p:cNvSpPr>
            <a:spLocks noGrp="1"/>
          </p:cNvSpPr>
          <p:nvPr>
            <p:ph type="title"/>
          </p:nvPr>
        </p:nvSpPr>
        <p:spPr/>
        <p:txBody>
          <a:bodyPr>
            <a:normAutofit fontScale="90000"/>
          </a:bodyPr>
          <a:lstStyle/>
          <a:p>
            <a:br>
              <a:rPr lang="es-419" dirty="0"/>
            </a:br>
            <a:br>
              <a:rPr lang="es-419" dirty="0"/>
            </a:br>
            <a:br>
              <a:rPr lang="de-DE" dirty="0"/>
            </a:br>
            <a:r>
              <a:rPr lang="de-DE" dirty="0"/>
              <a:t>Mental Health Europe</a:t>
            </a:r>
            <a:br>
              <a:rPr lang="de-DE" dirty="0"/>
            </a:br>
            <a:br>
              <a:rPr lang="de-DE" dirty="0"/>
            </a:br>
            <a:br>
              <a:rPr lang="es-419" dirty="0"/>
            </a:br>
            <a:endParaRPr lang="en-AT" dirty="0"/>
          </a:p>
        </p:txBody>
      </p:sp>
      <p:pic>
        <p:nvPicPr>
          <p:cNvPr id="6" name="Picture 5">
            <a:extLst>
              <a:ext uri="{FF2B5EF4-FFF2-40B4-BE49-F238E27FC236}">
                <a16:creationId xmlns:a16="http://schemas.microsoft.com/office/drawing/2014/main" id="{B4210E46-449C-91EA-8E69-0AE93D92411B}"/>
              </a:ext>
            </a:extLst>
          </p:cNvPr>
          <p:cNvPicPr>
            <a:picLocks noChangeAspect="1"/>
          </p:cNvPicPr>
          <p:nvPr/>
        </p:nvPicPr>
        <p:blipFill>
          <a:blip r:embed="rId2"/>
          <a:stretch>
            <a:fillRect/>
          </a:stretch>
        </p:blipFill>
        <p:spPr>
          <a:xfrm>
            <a:off x="8150629" y="4179526"/>
            <a:ext cx="896190" cy="883997"/>
          </a:xfrm>
          <a:prstGeom prst="rect">
            <a:avLst/>
          </a:prstGeom>
        </p:spPr>
      </p:pic>
      <p:pic>
        <p:nvPicPr>
          <p:cNvPr id="3" name="Picture 2">
            <a:extLst>
              <a:ext uri="{FF2B5EF4-FFF2-40B4-BE49-F238E27FC236}">
                <a16:creationId xmlns:a16="http://schemas.microsoft.com/office/drawing/2014/main" id="{3A71BBB9-5C37-2B11-2C25-EA68E4DD28EF}"/>
              </a:ext>
            </a:extLst>
          </p:cNvPr>
          <p:cNvPicPr>
            <a:picLocks noChangeAspect="1"/>
          </p:cNvPicPr>
          <p:nvPr/>
        </p:nvPicPr>
        <p:blipFill>
          <a:blip r:embed="rId3"/>
          <a:stretch>
            <a:fillRect/>
          </a:stretch>
        </p:blipFill>
        <p:spPr>
          <a:xfrm>
            <a:off x="5111108" y="273844"/>
            <a:ext cx="2857500" cy="1457325"/>
          </a:xfrm>
          <a:prstGeom prst="rect">
            <a:avLst/>
          </a:prstGeom>
        </p:spPr>
      </p:pic>
      <p:pic>
        <p:nvPicPr>
          <p:cNvPr id="9" name="Picture 8">
            <a:extLst>
              <a:ext uri="{FF2B5EF4-FFF2-40B4-BE49-F238E27FC236}">
                <a16:creationId xmlns:a16="http://schemas.microsoft.com/office/drawing/2014/main" id="{8D5D54E5-9E4D-DCC3-03CC-2F0031B91D54}"/>
              </a:ext>
            </a:extLst>
          </p:cNvPr>
          <p:cNvPicPr>
            <a:picLocks noChangeAspect="1"/>
          </p:cNvPicPr>
          <p:nvPr/>
        </p:nvPicPr>
        <p:blipFill>
          <a:blip r:embed="rId4"/>
          <a:stretch>
            <a:fillRect/>
          </a:stretch>
        </p:blipFill>
        <p:spPr>
          <a:xfrm>
            <a:off x="711925" y="1662965"/>
            <a:ext cx="5323115" cy="3105150"/>
          </a:xfrm>
          <a:prstGeom prst="rect">
            <a:avLst/>
          </a:prstGeom>
        </p:spPr>
      </p:pic>
      <p:sp>
        <p:nvSpPr>
          <p:cNvPr id="10" name="TextBox 9">
            <a:extLst>
              <a:ext uri="{FF2B5EF4-FFF2-40B4-BE49-F238E27FC236}">
                <a16:creationId xmlns:a16="http://schemas.microsoft.com/office/drawing/2014/main" id="{8D437631-7F35-C40B-258C-82DB1BCD519B}"/>
              </a:ext>
            </a:extLst>
          </p:cNvPr>
          <p:cNvSpPr txBox="1"/>
          <p:nvPr/>
        </p:nvSpPr>
        <p:spPr>
          <a:xfrm>
            <a:off x="6539858" y="2118732"/>
            <a:ext cx="1975492" cy="954107"/>
          </a:xfrm>
          <a:prstGeom prst="rect">
            <a:avLst/>
          </a:prstGeom>
          <a:noFill/>
        </p:spPr>
        <p:txBody>
          <a:bodyPr wrap="square" rtlCol="0">
            <a:spAutoFit/>
          </a:bodyPr>
          <a:lstStyle/>
          <a:p>
            <a:r>
              <a:rPr lang="en-US" dirty="0"/>
              <a:t>Bis 9. Mai 2025</a:t>
            </a:r>
          </a:p>
          <a:p>
            <a:r>
              <a:rPr lang="en-US" dirty="0">
                <a:hlinkClick r:id="rId5"/>
              </a:rPr>
              <a:t>Submit your event for European Mental Health Week 2025</a:t>
            </a:r>
            <a:endParaRPr lang="en-AT" dirty="0"/>
          </a:p>
        </p:txBody>
      </p:sp>
    </p:spTree>
    <p:extLst>
      <p:ext uri="{BB962C8B-B14F-4D97-AF65-F5344CB8AC3E}">
        <p14:creationId xmlns:p14="http://schemas.microsoft.com/office/powerpoint/2010/main" val="64164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3">
          <a:extLst>
            <a:ext uri="{FF2B5EF4-FFF2-40B4-BE49-F238E27FC236}">
              <a16:creationId xmlns:a16="http://schemas.microsoft.com/office/drawing/2014/main" id="{19C07951-6F3B-D5C7-6942-5E496E2275BC}"/>
            </a:ext>
          </a:extLst>
        </p:cNvPr>
        <p:cNvGrpSpPr/>
        <p:nvPr/>
      </p:nvGrpSpPr>
      <p:grpSpPr>
        <a:xfrm>
          <a:off x="0" y="0"/>
          <a:ext cx="0" cy="0"/>
          <a:chOff x="0" y="0"/>
          <a:chExt cx="0" cy="0"/>
        </a:xfrm>
      </p:grpSpPr>
      <p:sp>
        <p:nvSpPr>
          <p:cNvPr id="524" name="Google Shape;524;p64">
            <a:extLst>
              <a:ext uri="{FF2B5EF4-FFF2-40B4-BE49-F238E27FC236}">
                <a16:creationId xmlns:a16="http://schemas.microsoft.com/office/drawing/2014/main" id="{EC153645-4F5D-177A-812E-D6577E7FFEDB}"/>
              </a:ext>
            </a:extLst>
          </p:cNvPr>
          <p:cNvSpPr txBox="1"/>
          <p:nvPr/>
        </p:nvSpPr>
        <p:spPr>
          <a:xfrm>
            <a:off x="220277" y="1393451"/>
            <a:ext cx="4351723" cy="1815841"/>
          </a:xfrm>
          <a:prstGeom prst="rect">
            <a:avLst/>
          </a:prstGeom>
          <a:noFill/>
          <a:ln>
            <a:noFill/>
          </a:ln>
        </p:spPr>
        <p:txBody>
          <a:bodyPr spcFirstLastPara="1" wrap="square" lIns="91425" tIns="45700" rIns="91425" bIns="45700" anchor="t" anchorCtr="0">
            <a:spAutoFit/>
          </a:bodyPr>
          <a:lstStyle/>
          <a:p>
            <a:pPr marL="428625" marR="0" lvl="0" indent="-257175" algn="ctr" rtl="0">
              <a:lnSpc>
                <a:spcPct val="100000"/>
              </a:lnSpc>
              <a:spcBef>
                <a:spcPts val="0"/>
              </a:spcBef>
              <a:spcAft>
                <a:spcPts val="0"/>
              </a:spcAft>
              <a:buClr>
                <a:srgbClr val="000000"/>
              </a:buClr>
              <a:buSzPts val="2700"/>
              <a:buFont typeface="Arial"/>
              <a:buNone/>
            </a:pPr>
            <a:r>
              <a:rPr lang="en-US" sz="2800" b="0" i="0" u="none" strike="noStrike" cap="none" dirty="0">
                <a:solidFill>
                  <a:schemeClr val="tx1"/>
                </a:solidFill>
                <a:latin typeface="Arial"/>
                <a:ea typeface="Arial"/>
                <a:cs typeface="Arial"/>
                <a:sym typeface="Arial"/>
              </a:rPr>
              <a:t>Danke für </a:t>
            </a:r>
            <a:r>
              <a:rPr lang="en-US" sz="2800" b="0" i="0" u="none" strike="noStrike" cap="none" dirty="0" err="1">
                <a:solidFill>
                  <a:schemeClr val="tx1"/>
                </a:solidFill>
                <a:latin typeface="Arial"/>
                <a:ea typeface="Arial"/>
                <a:cs typeface="Arial"/>
                <a:sym typeface="Arial"/>
              </a:rPr>
              <a:t>eure</a:t>
            </a:r>
            <a:r>
              <a:rPr lang="en-US" sz="2800" b="0" i="0" u="none" strike="noStrike" cap="none" dirty="0">
                <a:solidFill>
                  <a:schemeClr val="tx1"/>
                </a:solidFill>
                <a:latin typeface="Arial"/>
                <a:ea typeface="Arial"/>
                <a:cs typeface="Arial"/>
                <a:sym typeface="Arial"/>
              </a:rPr>
              <a:t> Aufmerksamkeit </a:t>
            </a:r>
            <a:r>
              <a:rPr lang="en-US" sz="2800" dirty="0">
                <a:solidFill>
                  <a:srgbClr val="002060"/>
                </a:solidFill>
                <a:hlinkClick r:id="rId3"/>
              </a:rPr>
              <a:t>office@europarents.eu</a:t>
            </a:r>
            <a:r>
              <a:rPr lang="en-US" sz="2800" dirty="0">
                <a:solidFill>
                  <a:srgbClr val="002060"/>
                </a:solidFill>
              </a:rPr>
              <a:t> </a:t>
            </a:r>
          </a:p>
          <a:p>
            <a:pPr marL="428625" marR="0" lvl="0" indent="-257175" algn="ctr" rtl="0">
              <a:lnSpc>
                <a:spcPct val="100000"/>
              </a:lnSpc>
              <a:spcBef>
                <a:spcPts val="0"/>
              </a:spcBef>
              <a:spcAft>
                <a:spcPts val="0"/>
              </a:spcAft>
              <a:buClr>
                <a:srgbClr val="000000"/>
              </a:buClr>
              <a:buSzPts val="2700"/>
              <a:buFont typeface="Arial"/>
              <a:buNone/>
            </a:pPr>
            <a:r>
              <a:rPr lang="en-US" sz="2800" dirty="0">
                <a:solidFill>
                  <a:srgbClr val="002060"/>
                </a:solidFill>
                <a:hlinkClick r:id="rId4"/>
              </a:rPr>
              <a:t>https://europarents.eu</a:t>
            </a:r>
            <a:r>
              <a:rPr lang="en-US" sz="2800" dirty="0">
                <a:solidFill>
                  <a:srgbClr val="002060"/>
                </a:solidFill>
              </a:rPr>
              <a:t> </a:t>
            </a:r>
          </a:p>
        </p:txBody>
      </p:sp>
      <p:sp>
        <p:nvSpPr>
          <p:cNvPr id="525" name="Google Shape;525;p64">
            <a:extLst>
              <a:ext uri="{FF2B5EF4-FFF2-40B4-BE49-F238E27FC236}">
                <a16:creationId xmlns:a16="http://schemas.microsoft.com/office/drawing/2014/main" id="{5103F83A-94B8-C8D5-43E5-4843003043C6}"/>
              </a:ext>
            </a:extLst>
          </p:cNvPr>
          <p:cNvSpPr/>
          <p:nvPr/>
        </p:nvSpPr>
        <p:spPr>
          <a:xfrm>
            <a:off x="2855794" y="191334"/>
            <a:ext cx="61821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1" u="none" strike="noStrike" cap="none">
                <a:solidFill>
                  <a:srgbClr val="000000"/>
                </a:solidFill>
                <a:latin typeface="Calibri"/>
                <a:ea typeface="Calibri"/>
                <a:cs typeface="Calibri"/>
                <a:sym typeface="Calibri"/>
              </a:rPr>
              <a:t>“The voice of parents in Europe”</a:t>
            </a:r>
            <a:r>
              <a:rPr lang="en-GB" sz="1050" b="0" i="0" u="none" strike="noStrike" cap="none">
                <a:solidFill>
                  <a:srgbClr val="000000"/>
                </a:solidFill>
                <a:latin typeface="Calibri"/>
                <a:ea typeface="Calibri"/>
                <a:cs typeface="Calibri"/>
                <a:sym typeface="Calibri"/>
              </a:rPr>
              <a:t>                                                  </a:t>
            </a:r>
            <a:r>
              <a:rPr lang="en-GB" sz="1050" b="1" i="0" u="sng" strike="noStrike" cap="none">
                <a:solidFill>
                  <a:schemeClr val="hlink"/>
                </a:solidFill>
                <a:latin typeface="Calibri"/>
                <a:ea typeface="Calibri"/>
                <a:cs typeface="Calibri"/>
                <a:sym typeface="Calibri"/>
                <a:hlinkClick r:id="rId5"/>
              </a:rPr>
              <a:t>www.europarents.eu</a:t>
            </a:r>
            <a:endParaRPr sz="1050" b="0" i="0" u="none" strike="noStrike" cap="none">
              <a:solidFill>
                <a:srgbClr val="000000"/>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346BA9B-A48A-C42F-B3B0-1798B956F3CD}"/>
              </a:ext>
            </a:extLst>
          </p:cNvPr>
          <p:cNvPicPr>
            <a:picLocks noChangeAspect="1"/>
          </p:cNvPicPr>
          <p:nvPr/>
        </p:nvPicPr>
        <p:blipFill>
          <a:blip r:embed="rId6"/>
          <a:stretch>
            <a:fillRect/>
          </a:stretch>
        </p:blipFill>
        <p:spPr>
          <a:xfrm>
            <a:off x="177547" y="146716"/>
            <a:ext cx="896190" cy="883997"/>
          </a:xfrm>
          <a:prstGeom prst="rect">
            <a:avLst/>
          </a:prstGeom>
        </p:spPr>
      </p:pic>
      <p:pic>
        <p:nvPicPr>
          <p:cNvPr id="3076" name="Picture 4">
            <a:extLst>
              <a:ext uri="{FF2B5EF4-FFF2-40B4-BE49-F238E27FC236}">
                <a16:creationId xmlns:a16="http://schemas.microsoft.com/office/drawing/2014/main" id="{B7618881-E370-4A6B-705E-947099BCBC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7414" y="721383"/>
            <a:ext cx="3700734" cy="370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44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a:extLst>
            <a:ext uri="{FF2B5EF4-FFF2-40B4-BE49-F238E27FC236}">
              <a16:creationId xmlns:a16="http://schemas.microsoft.com/office/drawing/2014/main" id="{8169886D-26CB-E1C9-767E-68D26AB7663C}"/>
            </a:ext>
          </a:extLst>
        </p:cNvPr>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37;p26">
            <a:extLst>
              <a:ext uri="{FF2B5EF4-FFF2-40B4-BE49-F238E27FC236}">
                <a16:creationId xmlns:a16="http://schemas.microsoft.com/office/drawing/2014/main" id="{4DD0B520-FA30-C1EE-8204-CA2B8B70B1BE}"/>
              </a:ext>
            </a:extLst>
          </p:cNvPr>
          <p:cNvSpPr txBox="1"/>
          <p:nvPr/>
        </p:nvSpPr>
        <p:spPr>
          <a:xfrm>
            <a:off x="595246" y="290197"/>
            <a:ext cx="7549592" cy="973836"/>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buClr>
                <a:srgbClr val="000000"/>
              </a:buClr>
              <a:buSzPts val="2700"/>
            </a:pPr>
            <a:r>
              <a:rPr lang="en-US" sz="2800" b="0" i="0" u="none" strike="noStrike" kern="1200" cap="none">
                <a:solidFill>
                  <a:schemeClr val="tx1"/>
                </a:solidFill>
                <a:latin typeface="+mj-lt"/>
                <a:ea typeface="+mj-ea"/>
                <a:cs typeface="+mj-cs"/>
                <a:sym typeface="Calibri"/>
              </a:rPr>
              <a:t>Mentale Gesundheit – die Europäische Perspektive</a:t>
            </a:r>
          </a:p>
        </p:txBody>
      </p:sp>
      <p:sp>
        <p:nvSpPr>
          <p:cNvPr id="151" name="Rectangle 15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C06A8D-3476-9D54-3DED-12A9DF305445}"/>
              </a:ext>
            </a:extLst>
          </p:cNvPr>
          <p:cNvSpPr txBox="1"/>
          <p:nvPr/>
        </p:nvSpPr>
        <p:spPr>
          <a:xfrm>
            <a:off x="211756" y="1652308"/>
            <a:ext cx="4168470" cy="31314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800" kern="1200" dirty="0" err="1">
                <a:solidFill>
                  <a:schemeClr val="tx1"/>
                </a:solidFill>
                <a:latin typeface="+mn-lt"/>
                <a:ea typeface="+mn-ea"/>
                <a:cs typeface="+mn-cs"/>
              </a:rPr>
              <a:t>Mentale</a:t>
            </a:r>
            <a:r>
              <a:rPr lang="en-US" sz="1800" kern="1200" dirty="0">
                <a:solidFill>
                  <a:schemeClr val="tx1"/>
                </a:solidFill>
                <a:latin typeface="+mn-lt"/>
                <a:ea typeface="+mn-ea"/>
                <a:cs typeface="+mn-cs"/>
              </a:rPr>
              <a:t> Gesundheit </a:t>
            </a:r>
            <a:r>
              <a:rPr lang="en-US" sz="1800" kern="1200" dirty="0" err="1">
                <a:solidFill>
                  <a:schemeClr val="tx1"/>
                </a:solidFill>
                <a:latin typeface="+mn-lt"/>
                <a:ea typeface="+mn-ea"/>
                <a:cs typeface="+mn-cs"/>
              </a:rPr>
              <a:t>gehört</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zu</a:t>
            </a:r>
            <a:r>
              <a:rPr lang="en-US" sz="1800" kern="1200" dirty="0">
                <a:solidFill>
                  <a:schemeClr val="tx1"/>
                </a:solidFill>
                <a:latin typeface="+mn-lt"/>
                <a:ea typeface="+mn-ea"/>
                <a:cs typeface="+mn-cs"/>
              </a:rPr>
              <a:t> den </a:t>
            </a:r>
            <a:r>
              <a:rPr lang="en-US" sz="1800" kern="1200" dirty="0" err="1">
                <a:solidFill>
                  <a:schemeClr val="tx1"/>
                </a:solidFill>
                <a:latin typeface="+mn-lt"/>
                <a:ea typeface="+mn-ea"/>
                <a:cs typeface="+mn-cs"/>
              </a:rPr>
              <a:t>Prioritäten</a:t>
            </a:r>
            <a:r>
              <a:rPr lang="en-US" sz="1800" kern="1200" dirty="0">
                <a:solidFill>
                  <a:schemeClr val="tx1"/>
                </a:solidFill>
                <a:latin typeface="+mn-lt"/>
                <a:ea typeface="+mn-ea"/>
                <a:cs typeface="+mn-cs"/>
              </a:rPr>
              <a:t> der EU </a:t>
            </a:r>
            <a:r>
              <a:rPr lang="en-US" sz="1800" kern="1200" dirty="0" err="1">
                <a:solidFill>
                  <a:schemeClr val="tx1"/>
                </a:solidFill>
                <a:latin typeface="+mn-lt"/>
                <a:ea typeface="+mn-ea"/>
                <a:cs typeface="+mn-cs"/>
              </a:rPr>
              <a:t>Kommission</a:t>
            </a:r>
            <a:r>
              <a:rPr lang="en-US" sz="1800" kern="1200" dirty="0">
                <a:solidFill>
                  <a:schemeClr val="tx1"/>
                </a:solidFill>
                <a:latin typeface="+mn-lt"/>
                <a:ea typeface="+mn-ea"/>
                <a:cs typeface="+mn-cs"/>
              </a:rPr>
              <a:t>, die </a:t>
            </a:r>
            <a:r>
              <a:rPr lang="en-US" sz="1800" kern="1200" dirty="0" err="1">
                <a:solidFill>
                  <a:schemeClr val="tx1"/>
                </a:solidFill>
                <a:latin typeface="+mn-lt"/>
                <a:ea typeface="+mn-ea"/>
                <a:cs typeface="+mn-cs"/>
              </a:rPr>
              <a:t>seit</a:t>
            </a:r>
            <a:r>
              <a:rPr lang="en-US" sz="1800" kern="1200" dirty="0">
                <a:solidFill>
                  <a:schemeClr val="tx1"/>
                </a:solidFill>
                <a:latin typeface="+mn-lt"/>
                <a:ea typeface="+mn-ea"/>
                <a:cs typeface="+mn-cs"/>
              </a:rPr>
              <a:t> 25 Jahren </a:t>
            </a:r>
            <a:r>
              <a:rPr lang="en-US" sz="1800" kern="1200" dirty="0" err="1">
                <a:solidFill>
                  <a:schemeClr val="tx1"/>
                </a:solidFill>
                <a:latin typeface="+mn-lt"/>
                <a:ea typeface="+mn-ea"/>
                <a:cs typeface="+mn-cs"/>
              </a:rPr>
              <a:t>Projekte</a:t>
            </a:r>
            <a:r>
              <a:rPr lang="en-US" sz="1800" kern="1200" dirty="0">
                <a:solidFill>
                  <a:schemeClr val="tx1"/>
                </a:solidFill>
                <a:latin typeface="+mn-lt"/>
                <a:ea typeface="+mn-ea"/>
                <a:cs typeface="+mn-cs"/>
              </a:rPr>
              <a:t> und </a:t>
            </a:r>
            <a:r>
              <a:rPr lang="en-US" sz="1800" kern="1200" dirty="0" err="1">
                <a:solidFill>
                  <a:schemeClr val="tx1"/>
                </a:solidFill>
                <a:latin typeface="+mn-lt"/>
                <a:ea typeface="+mn-ea"/>
                <a:cs typeface="+mn-cs"/>
              </a:rPr>
              <a:t>Aktionen</a:t>
            </a:r>
            <a:r>
              <a:rPr lang="en-US" sz="1800" kern="1200" dirty="0">
                <a:solidFill>
                  <a:schemeClr val="tx1"/>
                </a:solidFill>
                <a:latin typeface="+mn-lt"/>
                <a:ea typeface="+mn-ea"/>
                <a:cs typeface="+mn-cs"/>
              </a:rPr>
              <a:t> in </a:t>
            </a:r>
            <a:r>
              <a:rPr lang="en-US" sz="1800" kern="1200" dirty="0" err="1">
                <a:solidFill>
                  <a:schemeClr val="tx1"/>
                </a:solidFill>
                <a:latin typeface="+mn-lt"/>
                <a:ea typeface="+mn-ea"/>
                <a:cs typeface="+mn-cs"/>
              </a:rPr>
              <a:t>diesem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Bereich</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fördert</a:t>
            </a:r>
            <a:r>
              <a:rPr lang="en-US" sz="1800" kern="1200" dirty="0">
                <a:solidFill>
                  <a:schemeClr val="tx1"/>
                </a:solidFill>
                <a:latin typeface="+mn-lt"/>
                <a:ea typeface="+mn-ea"/>
                <a:cs typeface="+mn-cs"/>
              </a:rPr>
              <a:t>.</a:t>
            </a:r>
          </a:p>
          <a:p>
            <a:pPr indent="-228600">
              <a:lnSpc>
                <a:spcPct val="90000"/>
              </a:lnSpc>
              <a:spcAft>
                <a:spcPts val="600"/>
              </a:spcAft>
              <a:buFont typeface="Arial" panose="020B0604020202020204" pitchFamily="34" charset="0"/>
              <a:buChar char="•"/>
            </a:pPr>
            <a:endParaRPr lang="en-US" sz="18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1800" kern="1200" dirty="0" err="1">
                <a:solidFill>
                  <a:schemeClr val="tx1"/>
                </a:solidFill>
                <a:latin typeface="+mn-lt"/>
                <a:ea typeface="+mn-ea"/>
                <a:cs typeface="+mn-cs"/>
              </a:rPr>
              <a:t>Beispiel</a:t>
            </a:r>
            <a:r>
              <a:rPr lang="en-US" sz="1800" kern="1200" dirty="0">
                <a:solidFill>
                  <a:schemeClr val="tx1"/>
                </a:solidFill>
                <a:latin typeface="+mn-lt"/>
                <a:ea typeface="+mn-ea"/>
                <a:cs typeface="+mn-cs"/>
              </a:rPr>
              <a:t>: </a:t>
            </a:r>
            <a:r>
              <a:rPr lang="en-US" sz="1800" kern="1200" dirty="0">
                <a:solidFill>
                  <a:schemeClr val="tx1"/>
                </a:solidFill>
                <a:latin typeface="+mn-lt"/>
                <a:ea typeface="+mn-ea"/>
                <a:cs typeface="+mn-cs"/>
                <a:hlinkClick r:id="rId3"/>
              </a:rPr>
              <a:t>https://health.ec.europa.eu/publications/european-framework-action-mental-health-and-wellbeing_en</a:t>
            </a:r>
            <a:r>
              <a:rPr lang="en-US" sz="1800" kern="1200" dirty="0">
                <a:solidFill>
                  <a:schemeClr val="tx1"/>
                </a:solidFill>
                <a:latin typeface="+mn-lt"/>
                <a:ea typeface="+mn-ea"/>
                <a:cs typeface="+mn-cs"/>
              </a:rPr>
              <a:t> 2016</a:t>
            </a:r>
          </a:p>
        </p:txBody>
      </p:sp>
      <p:pic>
        <p:nvPicPr>
          <p:cNvPr id="9" name="Picture 8" descr="A pile of wooden tiles with letters on them&#10;&#10;AI-generated content may be incorrect.">
            <a:extLst>
              <a:ext uri="{FF2B5EF4-FFF2-40B4-BE49-F238E27FC236}">
                <a16:creationId xmlns:a16="http://schemas.microsoft.com/office/drawing/2014/main" id="{B696A03A-CBD6-8918-DEA4-D78233393320}"/>
              </a:ext>
            </a:extLst>
          </p:cNvPr>
          <p:cNvPicPr>
            <a:picLocks noChangeAspect="1"/>
          </p:cNvPicPr>
          <p:nvPr/>
        </p:nvPicPr>
        <p:blipFill>
          <a:blip r:embed="rId4"/>
          <a:srcRect r="7440" b="-3"/>
          <a:stretch/>
        </p:blipFill>
        <p:spPr>
          <a:xfrm>
            <a:off x="4433649" y="1863191"/>
            <a:ext cx="3862707" cy="2785683"/>
          </a:xfrm>
          <a:prstGeom prst="rect">
            <a:avLst/>
          </a:prstGeom>
        </p:spPr>
      </p:pic>
      <p:sp>
        <p:nvSpPr>
          <p:cNvPr id="155" name="Rectangle 15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CE11333-A00D-66D4-C691-5855BF7E7CED}"/>
              </a:ext>
            </a:extLst>
          </p:cNvPr>
          <p:cNvPicPr>
            <a:picLocks noChangeAspect="1"/>
          </p:cNvPicPr>
          <p:nvPr/>
        </p:nvPicPr>
        <p:blipFill>
          <a:blip r:embed="rId5"/>
          <a:stretch>
            <a:fillRect/>
          </a:stretch>
        </p:blipFill>
        <p:spPr>
          <a:xfrm>
            <a:off x="8166515" y="4189558"/>
            <a:ext cx="896190" cy="883997"/>
          </a:xfrm>
          <a:prstGeom prst="rect">
            <a:avLst/>
          </a:prstGeom>
        </p:spPr>
      </p:pic>
    </p:spTree>
    <p:extLst>
      <p:ext uri="{BB962C8B-B14F-4D97-AF65-F5344CB8AC3E}">
        <p14:creationId xmlns:p14="http://schemas.microsoft.com/office/powerpoint/2010/main" val="196786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A520E-F1E2-B6F0-6950-E973FD51781D}"/>
              </a:ext>
            </a:extLst>
          </p:cNvPr>
          <p:cNvSpPr>
            <a:spLocks noGrp="1"/>
          </p:cNvSpPr>
          <p:nvPr>
            <p:ph type="title"/>
          </p:nvPr>
        </p:nvSpPr>
        <p:spPr>
          <a:xfrm>
            <a:off x="515125" y="865179"/>
            <a:ext cx="2400300" cy="3345872"/>
          </a:xfrm>
        </p:spPr>
        <p:txBody>
          <a:bodyPr>
            <a:normAutofit/>
          </a:bodyPr>
          <a:lstStyle/>
          <a:p>
            <a:r>
              <a:rPr lang="en-US" sz="2800">
                <a:solidFill>
                  <a:srgbClr val="FFFFFF"/>
                </a:solidFill>
              </a:rPr>
              <a:t>Überblick über die Aktionen der EU-Kommission im Bereich Mentale Gesundheit</a:t>
            </a:r>
            <a:endParaRPr lang="en-AT" sz="280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868824D-4BBF-7D70-C356-3D2A41B8CE85}"/>
              </a:ext>
            </a:extLst>
          </p:cNvPr>
          <p:cNvSpPr>
            <a:spLocks noGrp="1"/>
          </p:cNvSpPr>
          <p:nvPr>
            <p:ph type="body" idx="1"/>
          </p:nvPr>
        </p:nvSpPr>
        <p:spPr>
          <a:xfrm>
            <a:off x="3335481" y="443508"/>
            <a:ext cx="5179868" cy="4189214"/>
          </a:xfrm>
        </p:spPr>
        <p:txBody>
          <a:bodyPr anchor="ctr">
            <a:normAutofit/>
          </a:bodyPr>
          <a:lstStyle/>
          <a:p>
            <a:pPr marL="596900" indent="-457200">
              <a:buAutoNum type="arabicPeriod"/>
            </a:pPr>
            <a:r>
              <a:rPr lang="en-US" dirty="0"/>
              <a:t>Gute und </a:t>
            </a:r>
            <a:r>
              <a:rPr lang="en-US" dirty="0" err="1"/>
              <a:t>vielversprechende</a:t>
            </a:r>
            <a:r>
              <a:rPr lang="en-US" dirty="0"/>
              <a:t> </a:t>
            </a:r>
            <a:r>
              <a:rPr lang="en-US" dirty="0" err="1"/>
              <a:t>Praxisbeispiele</a:t>
            </a:r>
            <a:endParaRPr lang="en-US" dirty="0"/>
          </a:p>
          <a:p>
            <a:pPr marL="596900" indent="-457200">
              <a:buAutoNum type="arabicPeriod"/>
            </a:pPr>
            <a:r>
              <a:rPr lang="en-US" dirty="0"/>
              <a:t>“</a:t>
            </a:r>
            <a:r>
              <a:rPr lang="en-US" dirty="0" err="1"/>
              <a:t>Zusammen</a:t>
            </a:r>
            <a:r>
              <a:rPr lang="en-US" dirty="0"/>
              <a:t> </a:t>
            </a:r>
            <a:r>
              <a:rPr lang="en-US" dirty="0" err="1"/>
              <a:t>Gesünder</a:t>
            </a:r>
            <a:r>
              <a:rPr lang="en-US" dirty="0"/>
              <a:t>” – “Healthier Together” Initiative</a:t>
            </a:r>
          </a:p>
          <a:p>
            <a:pPr marL="596900" indent="-457200">
              <a:buAutoNum type="arabicPeriod"/>
            </a:pPr>
            <a:r>
              <a:rPr lang="en-US" dirty="0" err="1"/>
              <a:t>Kapazitätsaufbau</a:t>
            </a:r>
            <a:r>
              <a:rPr lang="en-US" dirty="0"/>
              <a:t> und Aus- und </a:t>
            </a:r>
            <a:r>
              <a:rPr lang="en-US" dirty="0" err="1"/>
              <a:t>Weiterbildung</a:t>
            </a:r>
            <a:r>
              <a:rPr lang="en-US" dirty="0"/>
              <a:t> </a:t>
            </a:r>
            <a:r>
              <a:rPr lang="en-US" dirty="0" err="1"/>
              <a:t>im</a:t>
            </a:r>
            <a:r>
              <a:rPr lang="en-US" dirty="0"/>
              <a:t> </a:t>
            </a:r>
            <a:r>
              <a:rPr lang="en-US" dirty="0" err="1"/>
              <a:t>Bereich</a:t>
            </a:r>
            <a:r>
              <a:rPr lang="en-US" dirty="0"/>
              <a:t> </a:t>
            </a:r>
            <a:r>
              <a:rPr lang="en-US" dirty="0" err="1"/>
              <a:t>Mentale</a:t>
            </a:r>
            <a:r>
              <a:rPr lang="en-US" dirty="0"/>
              <a:t> Gesundheit</a:t>
            </a:r>
          </a:p>
          <a:p>
            <a:pPr marL="596900" indent="-457200">
              <a:buAutoNum type="arabicPeriod"/>
            </a:pPr>
            <a:r>
              <a:rPr lang="en-US" dirty="0"/>
              <a:t>EU </a:t>
            </a:r>
            <a:r>
              <a:rPr lang="en-US" dirty="0" err="1"/>
              <a:t>Unterstützungspaket</a:t>
            </a:r>
            <a:r>
              <a:rPr lang="en-US" dirty="0"/>
              <a:t> Gegen Stigma und </a:t>
            </a:r>
            <a:r>
              <a:rPr lang="en-US" dirty="0" err="1"/>
              <a:t>Diskriminierung</a:t>
            </a:r>
            <a:endParaRPr lang="en-AT" dirty="0"/>
          </a:p>
        </p:txBody>
      </p:sp>
      <p:pic>
        <p:nvPicPr>
          <p:cNvPr id="6" name="Picture 5">
            <a:extLst>
              <a:ext uri="{FF2B5EF4-FFF2-40B4-BE49-F238E27FC236}">
                <a16:creationId xmlns:a16="http://schemas.microsoft.com/office/drawing/2014/main" id="{9C760D1C-4C47-7378-F538-1643B906D1ED}"/>
              </a:ext>
            </a:extLst>
          </p:cNvPr>
          <p:cNvPicPr>
            <a:picLocks noChangeAspect="1"/>
          </p:cNvPicPr>
          <p:nvPr/>
        </p:nvPicPr>
        <p:blipFill>
          <a:blip r:embed="rId2"/>
          <a:stretch>
            <a:fillRect/>
          </a:stretch>
        </p:blipFill>
        <p:spPr>
          <a:xfrm>
            <a:off x="8150629" y="4179526"/>
            <a:ext cx="896190" cy="883997"/>
          </a:xfrm>
          <a:prstGeom prst="rect">
            <a:avLst/>
          </a:prstGeom>
        </p:spPr>
      </p:pic>
    </p:spTree>
    <p:extLst>
      <p:ext uri="{BB962C8B-B14F-4D97-AF65-F5344CB8AC3E}">
        <p14:creationId xmlns:p14="http://schemas.microsoft.com/office/powerpoint/2010/main" val="252116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CD71B5-FAB9-8316-C47C-55F47230B91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219"/>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125451" cy="5143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BC9C0-A107-E07A-2043-44E43A650D7B}"/>
              </a:ext>
            </a:extLst>
          </p:cNvPr>
          <p:cNvSpPr>
            <a:spLocks noGrp="1"/>
          </p:cNvSpPr>
          <p:nvPr>
            <p:ph type="title"/>
          </p:nvPr>
        </p:nvSpPr>
        <p:spPr>
          <a:xfrm>
            <a:off x="515125" y="443508"/>
            <a:ext cx="2400300" cy="4189214"/>
          </a:xfrm>
        </p:spPr>
        <p:txBody>
          <a:bodyPr>
            <a:normAutofit/>
          </a:bodyPr>
          <a:lstStyle/>
          <a:p>
            <a:r>
              <a:rPr lang="en-US" sz="2800">
                <a:solidFill>
                  <a:srgbClr val="FFFFFF"/>
                </a:solidFill>
              </a:rPr>
              <a:t>Praxisbeispiele</a:t>
            </a:r>
            <a:endParaRPr lang="en-AT" sz="280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99E1F55-8735-0BCA-04C0-F7128C34C826}"/>
              </a:ext>
            </a:extLst>
          </p:cNvPr>
          <p:cNvSpPr>
            <a:spLocks noGrp="1"/>
          </p:cNvSpPr>
          <p:nvPr>
            <p:ph type="body" idx="1"/>
          </p:nvPr>
        </p:nvSpPr>
        <p:spPr>
          <a:xfrm>
            <a:off x="3335481" y="443508"/>
            <a:ext cx="5179868" cy="4189214"/>
          </a:xfrm>
        </p:spPr>
        <p:txBody>
          <a:bodyPr anchor="ctr">
            <a:normAutofit/>
          </a:bodyPr>
          <a:lstStyle/>
          <a:p>
            <a:pPr>
              <a:buFont typeface="Wingdings" panose="05000000000000000000" pitchFamily="2" charset="2"/>
              <a:buChar char="Ø"/>
            </a:pPr>
            <a:r>
              <a:rPr lang="en-US" sz="1600" dirty="0">
                <a:hlinkClick r:id="rId2"/>
              </a:rPr>
              <a:t>Best Practice Portal </a:t>
            </a:r>
            <a:endParaRPr lang="en-US" sz="1600" dirty="0"/>
          </a:p>
          <a:p>
            <a:pPr marL="139700" indent="0">
              <a:buNone/>
            </a:pPr>
            <a:r>
              <a:rPr lang="en-US" sz="1600" dirty="0" err="1"/>
              <a:t>Enthält</a:t>
            </a:r>
            <a:r>
              <a:rPr lang="en-US" sz="1600" dirty="0"/>
              <a:t> 29 </a:t>
            </a:r>
            <a:r>
              <a:rPr lang="en-US" sz="1600" dirty="0" err="1"/>
              <a:t>Praxisbeispiele</a:t>
            </a:r>
            <a:r>
              <a:rPr lang="en-US" sz="1600" dirty="0"/>
              <a:t> </a:t>
            </a:r>
            <a:r>
              <a:rPr lang="en-US" sz="1600" dirty="0" err="1"/>
              <a:t>aus</a:t>
            </a:r>
            <a:r>
              <a:rPr lang="en-US" sz="1600" dirty="0"/>
              <a:t> </a:t>
            </a:r>
            <a:r>
              <a:rPr lang="en-US" sz="1600" dirty="0" err="1"/>
              <a:t>verschiedenen</a:t>
            </a:r>
            <a:r>
              <a:rPr lang="en-US" sz="1600" dirty="0"/>
              <a:t> </a:t>
            </a:r>
            <a:r>
              <a:rPr lang="en-US" sz="1600" dirty="0" err="1"/>
              <a:t>Ländern</a:t>
            </a:r>
            <a:endParaRPr lang="en-US" sz="1600" dirty="0"/>
          </a:p>
          <a:p>
            <a:pPr marL="139700" indent="0">
              <a:buNone/>
            </a:pPr>
            <a:r>
              <a:rPr lang="en-US" sz="1600" dirty="0" err="1"/>
              <a:t>Lässt</a:t>
            </a:r>
            <a:r>
              <a:rPr lang="en-US" sz="1600" dirty="0"/>
              <a:t> </a:t>
            </a:r>
            <a:r>
              <a:rPr lang="en-US" sz="1600" dirty="0" err="1"/>
              <a:t>sich</a:t>
            </a:r>
            <a:r>
              <a:rPr lang="en-US" sz="1600" dirty="0"/>
              <a:t> </a:t>
            </a:r>
            <a:r>
              <a:rPr lang="en-US" sz="1600" dirty="0" err="1"/>
              <a:t>nach</a:t>
            </a:r>
            <a:r>
              <a:rPr lang="en-US" sz="1600" dirty="0"/>
              <a:t> </a:t>
            </a:r>
            <a:r>
              <a:rPr lang="en-US" sz="1600" dirty="0" err="1"/>
              <a:t>Schlüsselworten</a:t>
            </a:r>
            <a:r>
              <a:rPr lang="en-US" sz="1600" dirty="0"/>
              <a:t> </a:t>
            </a:r>
            <a:r>
              <a:rPr lang="en-US" sz="1600" dirty="0" err="1"/>
              <a:t>durchsuchen</a:t>
            </a:r>
            <a:endParaRPr lang="en-US" sz="1600" dirty="0"/>
          </a:p>
          <a:p>
            <a:pPr marL="139700" indent="0">
              <a:buNone/>
            </a:pPr>
            <a:r>
              <a:rPr lang="en-US" sz="1600" dirty="0" err="1"/>
              <a:t>Aktuell</a:t>
            </a:r>
            <a:r>
              <a:rPr lang="en-US" sz="1600" dirty="0"/>
              <a:t>: alle </a:t>
            </a:r>
            <a:r>
              <a:rPr lang="en-US" sz="1600" dirty="0" err="1"/>
              <a:t>aus</a:t>
            </a:r>
            <a:r>
              <a:rPr lang="en-US" sz="1600" dirty="0"/>
              <a:t> dem Jahr 2024</a:t>
            </a:r>
          </a:p>
          <a:p>
            <a:pPr>
              <a:buFont typeface="Wingdings" panose="05000000000000000000" pitchFamily="2" charset="2"/>
              <a:buChar char="Ø"/>
            </a:pPr>
            <a:r>
              <a:rPr lang="en-US" sz="1600" dirty="0">
                <a:hlinkClick r:id="rId3"/>
              </a:rPr>
              <a:t>Joint Action </a:t>
            </a:r>
            <a:r>
              <a:rPr lang="en-US" sz="1600" dirty="0" err="1">
                <a:hlinkClick r:id="rId3"/>
              </a:rPr>
              <a:t>ImpleMENTAL</a:t>
            </a:r>
            <a:r>
              <a:rPr lang="en-US" sz="1600" dirty="0">
                <a:hlinkClick r:id="rId3"/>
              </a:rPr>
              <a:t> </a:t>
            </a:r>
            <a:endParaRPr lang="en-US" sz="1600" dirty="0"/>
          </a:p>
          <a:p>
            <a:pPr marL="139700" indent="0">
              <a:buNone/>
            </a:pPr>
            <a:r>
              <a:rPr lang="en-US" sz="1600" dirty="0" err="1"/>
              <a:t>Bringt</a:t>
            </a:r>
            <a:r>
              <a:rPr lang="en-US" sz="1600" dirty="0"/>
              <a:t> 21 </a:t>
            </a:r>
            <a:r>
              <a:rPr lang="en-US" sz="1600" dirty="0" err="1"/>
              <a:t>Staaten</a:t>
            </a:r>
            <a:r>
              <a:rPr lang="en-US" sz="1600" dirty="0"/>
              <a:t> </a:t>
            </a:r>
            <a:r>
              <a:rPr lang="en-US" sz="1600" dirty="0" err="1"/>
              <a:t>zusammen</a:t>
            </a:r>
            <a:r>
              <a:rPr lang="en-US" sz="1600" dirty="0"/>
              <a:t>, </a:t>
            </a:r>
            <a:r>
              <a:rPr lang="en-US" sz="1600" dirty="0" err="1"/>
              <a:t>unterstützt</a:t>
            </a:r>
            <a:r>
              <a:rPr lang="en-US" sz="1600" dirty="0"/>
              <a:t> von der WHO</a:t>
            </a:r>
          </a:p>
          <a:p>
            <a:pPr marL="139700" indent="0">
              <a:buNone/>
            </a:pPr>
            <a:r>
              <a:rPr lang="en-US" sz="1600" dirty="0" err="1"/>
              <a:t>Fokus</a:t>
            </a:r>
            <a:r>
              <a:rPr lang="en-US" sz="1600" dirty="0"/>
              <a:t> auf Training und </a:t>
            </a:r>
            <a:r>
              <a:rPr lang="en-US" sz="1600" dirty="0" err="1"/>
              <a:t>Kapazitätsaufbau</a:t>
            </a:r>
            <a:endParaRPr lang="en-US" sz="1600" dirty="0"/>
          </a:p>
          <a:p>
            <a:pPr>
              <a:buFont typeface="Wingdings" panose="05000000000000000000" pitchFamily="2" charset="2"/>
              <a:buChar char="Ø"/>
            </a:pPr>
            <a:r>
              <a:rPr lang="en-US" sz="1600" dirty="0">
                <a:hlinkClick r:id="rId4"/>
              </a:rPr>
              <a:t>European alliance Against Depression – Best project</a:t>
            </a:r>
            <a:endParaRPr lang="en-US" sz="1600" dirty="0"/>
          </a:p>
          <a:p>
            <a:pPr marL="139700" indent="0">
              <a:buNone/>
            </a:pPr>
            <a:r>
              <a:rPr lang="en-US" sz="1600" dirty="0" err="1"/>
              <a:t>Werkzeug</a:t>
            </a:r>
            <a:r>
              <a:rPr lang="en-US" sz="1600" dirty="0"/>
              <a:t> </a:t>
            </a:r>
            <a:r>
              <a:rPr lang="en-US" sz="1600" dirty="0" err="1"/>
              <a:t>zur</a:t>
            </a:r>
            <a:r>
              <a:rPr lang="en-US" sz="1600" dirty="0"/>
              <a:t> </a:t>
            </a:r>
            <a:r>
              <a:rPr lang="en-US" sz="1600" dirty="0" err="1"/>
              <a:t>Selbsthilfe</a:t>
            </a:r>
            <a:endParaRPr lang="en-US" sz="1600" dirty="0"/>
          </a:p>
          <a:p>
            <a:pPr marL="139700" indent="0">
              <a:buNone/>
            </a:pPr>
            <a:r>
              <a:rPr lang="en-US" sz="1600" dirty="0"/>
              <a:t>10 </a:t>
            </a:r>
            <a:r>
              <a:rPr lang="en-US" sz="1600" dirty="0" err="1"/>
              <a:t>Mitgliedsstaaten</a:t>
            </a:r>
            <a:r>
              <a:rPr lang="en-US" sz="1600" dirty="0"/>
              <a:t> </a:t>
            </a:r>
            <a:r>
              <a:rPr lang="en-US" sz="1600" dirty="0" err="1"/>
              <a:t>beteiligt</a:t>
            </a:r>
            <a:endParaRPr lang="en-AT" sz="1600" dirty="0"/>
          </a:p>
        </p:txBody>
      </p:sp>
      <p:pic>
        <p:nvPicPr>
          <p:cNvPr id="6" name="Picture 5">
            <a:extLst>
              <a:ext uri="{FF2B5EF4-FFF2-40B4-BE49-F238E27FC236}">
                <a16:creationId xmlns:a16="http://schemas.microsoft.com/office/drawing/2014/main" id="{BE617E11-4445-B4F0-26C6-ABC2FA493640}"/>
              </a:ext>
            </a:extLst>
          </p:cNvPr>
          <p:cNvPicPr>
            <a:picLocks noChangeAspect="1"/>
          </p:cNvPicPr>
          <p:nvPr/>
        </p:nvPicPr>
        <p:blipFill>
          <a:blip r:embed="rId5"/>
          <a:stretch>
            <a:fillRect/>
          </a:stretch>
        </p:blipFill>
        <p:spPr>
          <a:xfrm>
            <a:off x="8150629" y="4179526"/>
            <a:ext cx="896190" cy="883997"/>
          </a:xfrm>
          <a:prstGeom prst="rect">
            <a:avLst/>
          </a:prstGeom>
        </p:spPr>
      </p:pic>
    </p:spTree>
    <p:extLst>
      <p:ext uri="{BB962C8B-B14F-4D97-AF65-F5344CB8AC3E}">
        <p14:creationId xmlns:p14="http://schemas.microsoft.com/office/powerpoint/2010/main" val="298680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27CB31-7F15-489A-AC00-D0DBEC7CA7A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F567A-4677-07C2-93D5-399512A76DAB}"/>
              </a:ext>
            </a:extLst>
          </p:cNvPr>
          <p:cNvSpPr>
            <a:spLocks noGrp="1"/>
          </p:cNvSpPr>
          <p:nvPr>
            <p:ph type="title"/>
          </p:nvPr>
        </p:nvSpPr>
        <p:spPr>
          <a:xfrm>
            <a:off x="878305" y="1047514"/>
            <a:ext cx="2430380" cy="3048471"/>
          </a:xfrm>
        </p:spPr>
        <p:txBody>
          <a:bodyPr>
            <a:normAutofit/>
          </a:bodyPr>
          <a:lstStyle/>
          <a:p>
            <a:r>
              <a:rPr lang="en-US" sz="2800">
                <a:solidFill>
                  <a:srgbClr val="FFFFFF"/>
                </a:solidFill>
              </a:rPr>
              <a:t>Praxisbeispiele für Kinder und Jugendliche</a:t>
            </a:r>
            <a:endParaRPr lang="en-AT" sz="2800">
              <a:solidFill>
                <a:srgbClr val="FFFFFF"/>
              </a:solidFill>
            </a:endParaRP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E25A34E-1627-22E0-F2AB-2EA636A549E5}"/>
              </a:ext>
            </a:extLst>
          </p:cNvPr>
          <p:cNvSpPr>
            <a:spLocks noGrp="1"/>
          </p:cNvSpPr>
          <p:nvPr>
            <p:ph type="body" idx="1"/>
          </p:nvPr>
        </p:nvSpPr>
        <p:spPr>
          <a:xfrm>
            <a:off x="4002752" y="784702"/>
            <a:ext cx="5138962" cy="3464953"/>
          </a:xfrm>
        </p:spPr>
        <p:txBody>
          <a:bodyPr>
            <a:noAutofit/>
          </a:bodyPr>
          <a:lstStyle/>
          <a:p>
            <a:pPr>
              <a:buFont typeface="Wingdings" panose="05000000000000000000" pitchFamily="2" charset="2"/>
              <a:buChar char="Ø"/>
            </a:pPr>
            <a:r>
              <a:rPr lang="en-US" sz="1600" dirty="0" err="1">
                <a:hlinkClick r:id="rId2"/>
              </a:rPr>
              <a:t>Icehearts</a:t>
            </a:r>
            <a:r>
              <a:rPr lang="en-US" sz="1600" dirty="0">
                <a:hlinkClick r:id="rId2"/>
              </a:rPr>
              <a:t> Europe</a:t>
            </a:r>
            <a:endParaRPr lang="en-US" sz="1600" dirty="0"/>
          </a:p>
          <a:p>
            <a:pPr marL="139700" indent="0">
              <a:buNone/>
            </a:pPr>
            <a:r>
              <a:rPr lang="en-US" sz="1600" dirty="0"/>
              <a:t>Aus </a:t>
            </a:r>
            <a:r>
              <a:rPr lang="en-US" sz="1600" dirty="0" err="1"/>
              <a:t>Finnland</a:t>
            </a:r>
            <a:r>
              <a:rPr lang="en-US" sz="1600" dirty="0"/>
              <a:t>, </a:t>
            </a:r>
            <a:r>
              <a:rPr lang="en-US" sz="1600" dirty="0" err="1"/>
              <a:t>speziell</a:t>
            </a:r>
            <a:r>
              <a:rPr lang="en-US" sz="1600" dirty="0"/>
              <a:t> für Kinder </a:t>
            </a:r>
            <a:r>
              <a:rPr lang="en-US" sz="1600" dirty="0" err="1"/>
              <a:t>mit</a:t>
            </a:r>
            <a:r>
              <a:rPr lang="en-US" sz="1600" dirty="0"/>
              <a:t> </a:t>
            </a:r>
            <a:r>
              <a:rPr lang="en-US" sz="1600" dirty="0" err="1"/>
              <a:t>besonderen</a:t>
            </a:r>
            <a:r>
              <a:rPr lang="en-US" sz="1600" dirty="0"/>
              <a:t> </a:t>
            </a:r>
            <a:r>
              <a:rPr lang="en-US" sz="1600" dirty="0" err="1"/>
              <a:t>Bedürfnissen</a:t>
            </a:r>
            <a:endParaRPr lang="en-US" sz="1600" dirty="0"/>
          </a:p>
          <a:p>
            <a:pPr>
              <a:buFont typeface="Wingdings" panose="05000000000000000000" pitchFamily="2" charset="2"/>
              <a:buChar char="Ø"/>
            </a:pPr>
            <a:endParaRPr lang="en-US" sz="1600" dirty="0"/>
          </a:p>
          <a:p>
            <a:pPr>
              <a:buFont typeface="Wingdings" panose="05000000000000000000" pitchFamily="2" charset="2"/>
              <a:buChar char="Ø"/>
            </a:pPr>
            <a:r>
              <a:rPr lang="en-US" sz="1600" dirty="0">
                <a:hlinkClick r:id="rId3"/>
              </a:rPr>
              <a:t>Let’s talk about children</a:t>
            </a:r>
            <a:endParaRPr lang="en-US" sz="1600" dirty="0"/>
          </a:p>
          <a:p>
            <a:pPr marL="139700" indent="0">
              <a:buNone/>
            </a:pPr>
            <a:r>
              <a:rPr lang="en-US" sz="1600" dirty="0"/>
              <a:t>14 </a:t>
            </a:r>
            <a:r>
              <a:rPr lang="en-US" sz="1600" dirty="0" err="1"/>
              <a:t>Partnerorganisationen</a:t>
            </a:r>
            <a:r>
              <a:rPr lang="en-US" sz="1600" dirty="0"/>
              <a:t> </a:t>
            </a:r>
            <a:r>
              <a:rPr lang="en-US" sz="1600" dirty="0" err="1"/>
              <a:t>aus</a:t>
            </a:r>
            <a:r>
              <a:rPr lang="en-US" sz="1600" dirty="0"/>
              <a:t> </a:t>
            </a:r>
            <a:r>
              <a:rPr lang="en-US" sz="1600" dirty="0" err="1"/>
              <a:t>verschiedenen</a:t>
            </a:r>
            <a:r>
              <a:rPr lang="en-US" sz="1600" dirty="0"/>
              <a:t> </a:t>
            </a:r>
            <a:r>
              <a:rPr lang="en-US" sz="1600" dirty="0" err="1"/>
              <a:t>Ländern</a:t>
            </a:r>
            <a:endParaRPr lang="en-US" sz="1600" dirty="0"/>
          </a:p>
          <a:p>
            <a:pPr marL="139700" indent="0">
              <a:buNone/>
            </a:pPr>
            <a:r>
              <a:rPr lang="en-US" sz="1600" dirty="0" err="1"/>
              <a:t>Geleitet</a:t>
            </a:r>
            <a:r>
              <a:rPr lang="en-US" sz="1600" dirty="0"/>
              <a:t> von Mental Health Europe</a:t>
            </a:r>
          </a:p>
          <a:p>
            <a:pPr marL="139700" indent="0">
              <a:buNone/>
            </a:pPr>
            <a:r>
              <a:rPr lang="de-DE" sz="1600" dirty="0"/>
              <a:t>ist eine kurze, evidenzbasierte, kindzentrierte psychosoziale Intervention zur Förderung der psychischen Gesundheit von Kindern und zur Verhinderung der Weitergabe von Problemen zwischen den Generationen, indem Stärken, Ressourcen und alltägliche Lösungen für Kinder, Eltern, Lehrer und das Netzwerk der Familien ermittelt werden.</a:t>
            </a:r>
            <a:endParaRPr lang="en-AT" sz="1600" dirty="0"/>
          </a:p>
        </p:txBody>
      </p:sp>
      <p:pic>
        <p:nvPicPr>
          <p:cNvPr id="6" name="Picture 5">
            <a:extLst>
              <a:ext uri="{FF2B5EF4-FFF2-40B4-BE49-F238E27FC236}">
                <a16:creationId xmlns:a16="http://schemas.microsoft.com/office/drawing/2014/main" id="{D4499B4A-BDF7-64EA-239B-724DBCBD31CC}"/>
              </a:ext>
            </a:extLst>
          </p:cNvPr>
          <p:cNvPicPr>
            <a:picLocks noChangeAspect="1"/>
          </p:cNvPicPr>
          <p:nvPr/>
        </p:nvPicPr>
        <p:blipFill>
          <a:blip r:embed="rId4"/>
          <a:stretch>
            <a:fillRect/>
          </a:stretch>
        </p:blipFill>
        <p:spPr>
          <a:xfrm>
            <a:off x="8150629" y="4179526"/>
            <a:ext cx="896190" cy="883997"/>
          </a:xfrm>
          <a:prstGeom prst="rect">
            <a:avLst/>
          </a:prstGeom>
        </p:spPr>
      </p:pic>
    </p:spTree>
    <p:extLst>
      <p:ext uri="{BB962C8B-B14F-4D97-AF65-F5344CB8AC3E}">
        <p14:creationId xmlns:p14="http://schemas.microsoft.com/office/powerpoint/2010/main" val="159431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F96A59-3E16-E9B8-3CA5-968AE15F065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EF69F9-14A0-6E7E-7148-94DE08D8C98C}"/>
              </a:ext>
            </a:extLst>
          </p:cNvPr>
          <p:cNvSpPr>
            <a:spLocks noGrp="1"/>
          </p:cNvSpPr>
          <p:nvPr>
            <p:ph type="title"/>
          </p:nvPr>
        </p:nvSpPr>
        <p:spPr>
          <a:xfrm>
            <a:off x="628650" y="273843"/>
            <a:ext cx="7886700" cy="994173"/>
          </a:xfrm>
        </p:spPr>
        <p:txBody>
          <a:bodyPr>
            <a:normAutofit/>
          </a:bodyPr>
          <a:lstStyle/>
          <a:p>
            <a:br>
              <a:rPr lang="es-419" sz="2100" dirty="0"/>
            </a:br>
            <a:r>
              <a:rPr lang="es-419" sz="2100" dirty="0"/>
              <a:t>“</a:t>
            </a:r>
            <a:r>
              <a:rPr lang="es-419" sz="2100" dirty="0" err="1"/>
              <a:t>Zusammen</a:t>
            </a:r>
            <a:r>
              <a:rPr lang="es-419" sz="2100" dirty="0"/>
              <a:t> </a:t>
            </a:r>
            <a:r>
              <a:rPr lang="es-419" sz="2100" dirty="0" err="1"/>
              <a:t>Gesünder</a:t>
            </a:r>
            <a:r>
              <a:rPr lang="es-419" sz="2100" dirty="0"/>
              <a:t>” – “</a:t>
            </a:r>
            <a:r>
              <a:rPr lang="es-419" sz="2100" dirty="0" err="1"/>
              <a:t>Healthier</a:t>
            </a:r>
            <a:r>
              <a:rPr lang="es-419" sz="2100" dirty="0"/>
              <a:t> </a:t>
            </a:r>
            <a:r>
              <a:rPr lang="es-419" sz="2100" dirty="0" err="1"/>
              <a:t>Together</a:t>
            </a:r>
            <a:r>
              <a:rPr lang="es-419" sz="2100" dirty="0"/>
              <a:t>” </a:t>
            </a:r>
            <a:r>
              <a:rPr lang="es-419" sz="2100" dirty="0" err="1"/>
              <a:t>Initiative</a:t>
            </a:r>
            <a:br>
              <a:rPr lang="es-419" sz="2100" dirty="0"/>
            </a:br>
            <a:endParaRPr lang="en-AT" sz="2100" dirty="0"/>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16783" y="1637417"/>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78A7B4D9-0E12-A564-828A-4D3FCAB89810}"/>
              </a:ext>
            </a:extLst>
          </p:cNvPr>
          <p:cNvSpPr>
            <a:spLocks noGrp="1"/>
          </p:cNvSpPr>
          <p:nvPr>
            <p:ph type="body" idx="1"/>
          </p:nvPr>
        </p:nvSpPr>
        <p:spPr>
          <a:xfrm>
            <a:off x="548640" y="1020278"/>
            <a:ext cx="7966710" cy="3612444"/>
          </a:xfrm>
        </p:spPr>
        <p:txBody>
          <a:bodyPr>
            <a:noAutofit/>
          </a:bodyPr>
          <a:lstStyle/>
          <a:p>
            <a:pPr>
              <a:buFont typeface="Wingdings" panose="05000000000000000000" pitchFamily="2" charset="2"/>
              <a:buChar char="Ø"/>
            </a:pPr>
            <a:r>
              <a:rPr lang="en-US" sz="1600" dirty="0" err="1"/>
              <a:t>Exisitiert</a:t>
            </a:r>
            <a:r>
              <a:rPr lang="en-US" sz="1600" dirty="0"/>
              <a:t> </a:t>
            </a:r>
            <a:r>
              <a:rPr lang="en-US" sz="1600" dirty="0" err="1"/>
              <a:t>seit</a:t>
            </a:r>
            <a:r>
              <a:rPr lang="en-US" sz="1600" dirty="0"/>
              <a:t> 2022</a:t>
            </a:r>
          </a:p>
          <a:p>
            <a:pPr marL="139700" indent="0">
              <a:buNone/>
            </a:pPr>
            <a:r>
              <a:rPr lang="de-DE" sz="1600" dirty="0"/>
              <a:t>„Psychische Gesundheit und neurologische Störungen“ sind einer der fünf Hauptbereiche, die diese Initiative behandelt.</a:t>
            </a:r>
          </a:p>
          <a:p>
            <a:pPr marL="139700" indent="0">
              <a:buNone/>
            </a:pPr>
            <a:r>
              <a:rPr lang="de-DE" sz="1600" dirty="0"/>
              <a:t>Die Arbeit der Initiative zur psychischen Gesundheit konzentriert sich auf vier Schwerpunktbereiche:</a:t>
            </a:r>
          </a:p>
          <a:p>
            <a:pPr>
              <a:buFont typeface="Arial" panose="020B0604020202020204" pitchFamily="34" charset="0"/>
              <a:buChar char="•"/>
            </a:pPr>
            <a:r>
              <a:rPr lang="de-DE" sz="1600" dirty="0"/>
              <a:t>Förderung günstiger Bedingungen für die psychische Gesundheit und Stärkung der Resilienz, Umsetzung von Maßnahmen zur Förderung der psychischen Gesundheit in allen Bereichen</a:t>
            </a:r>
          </a:p>
          <a:p>
            <a:pPr>
              <a:buFont typeface="Arial" panose="020B0604020202020204" pitchFamily="34" charset="0"/>
              <a:buChar char="•"/>
            </a:pPr>
            <a:r>
              <a:rPr lang="de-DE" sz="1600" dirty="0"/>
              <a:t>Förderung des psychischen Wohlbefindens und Prävention psychischer Störungen</a:t>
            </a:r>
          </a:p>
          <a:p>
            <a:pPr>
              <a:buFont typeface="Arial" panose="020B0604020202020204" pitchFamily="34" charset="0"/>
              <a:buChar char="•"/>
            </a:pPr>
            <a:r>
              <a:rPr lang="de-DE" sz="1600" dirty="0"/>
              <a:t>Verbesserung des rechtzeitigen und gleichberechtigten Zugangs zu qualitativ hochwertigen psychosozialen </a:t>
            </a:r>
            <a:r>
              <a:rPr lang="de-DE" sz="1600" dirty="0" err="1"/>
              <a:t>DienstenSchutz</a:t>
            </a:r>
            <a:r>
              <a:rPr lang="de-DE" sz="1600" dirty="0"/>
              <a:t> der Rechte, </a:t>
            </a:r>
          </a:p>
          <a:p>
            <a:pPr>
              <a:buFont typeface="Arial" panose="020B0604020202020204" pitchFamily="34" charset="0"/>
              <a:buChar char="•"/>
            </a:pPr>
            <a:r>
              <a:rPr lang="de-DE" sz="1600" dirty="0"/>
              <a:t>Förderung der sozialen Eingliederung und Bekämpfung der mit psychischen Problemen verbundenen Stigmatisierung</a:t>
            </a:r>
            <a:endParaRPr lang="en-US" sz="1600" dirty="0"/>
          </a:p>
        </p:txBody>
      </p:sp>
      <p:pic>
        <p:nvPicPr>
          <p:cNvPr id="6" name="Picture 5">
            <a:extLst>
              <a:ext uri="{FF2B5EF4-FFF2-40B4-BE49-F238E27FC236}">
                <a16:creationId xmlns:a16="http://schemas.microsoft.com/office/drawing/2014/main" id="{42536506-130D-16EC-797C-F1AA3FBA61D5}"/>
              </a:ext>
            </a:extLst>
          </p:cNvPr>
          <p:cNvPicPr>
            <a:picLocks noChangeAspect="1"/>
          </p:cNvPicPr>
          <p:nvPr/>
        </p:nvPicPr>
        <p:blipFill>
          <a:blip r:embed="rId2"/>
          <a:stretch>
            <a:fillRect/>
          </a:stretch>
        </p:blipFill>
        <p:spPr>
          <a:xfrm>
            <a:off x="8150629" y="4179526"/>
            <a:ext cx="896190" cy="883997"/>
          </a:xfrm>
          <a:prstGeom prst="rect">
            <a:avLst/>
          </a:prstGeom>
        </p:spPr>
      </p:pic>
    </p:spTree>
    <p:extLst>
      <p:ext uri="{BB962C8B-B14F-4D97-AF65-F5344CB8AC3E}">
        <p14:creationId xmlns:p14="http://schemas.microsoft.com/office/powerpoint/2010/main" val="282238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B91812-D540-F704-DE48-BB02A5978EA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758283"/>
            <a:ext cx="3277394" cy="3277395"/>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1B787-0B46-0099-DBE3-ED6CC8C30B64}"/>
              </a:ext>
            </a:extLst>
          </p:cNvPr>
          <p:cNvSpPr>
            <a:spLocks noGrp="1"/>
          </p:cNvSpPr>
          <p:nvPr>
            <p:ph type="title"/>
          </p:nvPr>
        </p:nvSpPr>
        <p:spPr>
          <a:xfrm>
            <a:off x="717619" y="834726"/>
            <a:ext cx="2952974" cy="3124508"/>
          </a:xfrm>
        </p:spPr>
        <p:txBody>
          <a:bodyPr>
            <a:normAutofit/>
          </a:bodyPr>
          <a:lstStyle/>
          <a:p>
            <a:br>
              <a:rPr lang="es-419" sz="2300">
                <a:solidFill>
                  <a:srgbClr val="FFFFFF"/>
                </a:solidFill>
              </a:rPr>
            </a:br>
            <a:br>
              <a:rPr lang="es-419" sz="2300">
                <a:solidFill>
                  <a:srgbClr val="FFFFFF"/>
                </a:solidFill>
              </a:rPr>
            </a:br>
            <a:r>
              <a:rPr lang="de-DE" sz="2300">
                <a:solidFill>
                  <a:srgbClr val="FFFFFF"/>
                </a:solidFill>
              </a:rPr>
              <a:t>Kapazitätsaufbau und Aus- und Weiterbildung im Bereich Mentale Gesundheit</a:t>
            </a:r>
            <a:br>
              <a:rPr lang="de-DE" sz="2300">
                <a:solidFill>
                  <a:srgbClr val="FFFFFF"/>
                </a:solidFill>
              </a:rPr>
            </a:br>
            <a:br>
              <a:rPr lang="es-419" sz="2300">
                <a:solidFill>
                  <a:srgbClr val="FFFFFF"/>
                </a:solidFill>
              </a:rPr>
            </a:br>
            <a:endParaRPr lang="en-AT" sz="2300">
              <a:solidFill>
                <a:srgbClr val="FFFFFF"/>
              </a:solidFill>
            </a:endParaRP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43256"/>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0"/>
            <a:ext cx="1303051" cy="719651"/>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02623"/>
            <a:ext cx="119805"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1796717C-E765-2687-1C9B-74D6134B56A5}"/>
              </a:ext>
            </a:extLst>
          </p:cNvPr>
          <p:cNvSpPr>
            <a:spLocks noGrp="1"/>
          </p:cNvSpPr>
          <p:nvPr>
            <p:ph type="body" idx="1"/>
          </p:nvPr>
        </p:nvSpPr>
        <p:spPr>
          <a:xfrm>
            <a:off x="4572000" y="615660"/>
            <a:ext cx="3943349" cy="3667012"/>
          </a:xfrm>
        </p:spPr>
        <p:txBody>
          <a:bodyPr anchor="t">
            <a:normAutofit/>
          </a:bodyPr>
          <a:lstStyle/>
          <a:p>
            <a:pPr>
              <a:buFont typeface="Wingdings" panose="05000000000000000000" pitchFamily="2" charset="2"/>
              <a:buChar char="Ø"/>
            </a:pPr>
            <a:r>
              <a:rPr lang="en-US" sz="1800" err="1"/>
              <a:t>Projekte</a:t>
            </a:r>
            <a:r>
              <a:rPr lang="en-US" sz="1800"/>
              <a:t> </a:t>
            </a:r>
            <a:r>
              <a:rPr lang="en-US" sz="1800" err="1"/>
              <a:t>zur</a:t>
            </a:r>
            <a:r>
              <a:rPr lang="en-US" sz="1800"/>
              <a:t> </a:t>
            </a:r>
            <a:r>
              <a:rPr lang="en-US" sz="1800" err="1"/>
              <a:t>Unterstützung</a:t>
            </a:r>
            <a:r>
              <a:rPr lang="en-US" sz="1800"/>
              <a:t> der </a:t>
            </a:r>
            <a:r>
              <a:rPr lang="en-US" sz="1800" err="1"/>
              <a:t>nationalen</a:t>
            </a:r>
            <a:r>
              <a:rPr lang="en-US" sz="1800"/>
              <a:t> </a:t>
            </a:r>
            <a:r>
              <a:rPr lang="en-US" sz="1800" err="1"/>
              <a:t>Aktionen</a:t>
            </a:r>
            <a:r>
              <a:rPr lang="en-US" sz="1800"/>
              <a:t> </a:t>
            </a:r>
            <a:r>
              <a:rPr lang="en-US" sz="1800" err="1"/>
              <a:t>im</a:t>
            </a:r>
            <a:r>
              <a:rPr lang="en-US" sz="1800"/>
              <a:t> </a:t>
            </a:r>
            <a:r>
              <a:rPr lang="en-US" sz="1800" err="1"/>
              <a:t>Bereich</a:t>
            </a:r>
            <a:r>
              <a:rPr lang="en-US" sz="1800"/>
              <a:t> </a:t>
            </a:r>
            <a:r>
              <a:rPr lang="en-US" sz="1800" err="1"/>
              <a:t>Mentale</a:t>
            </a:r>
            <a:r>
              <a:rPr lang="en-US" sz="1800"/>
              <a:t> Gesundheit </a:t>
            </a:r>
            <a:r>
              <a:rPr lang="en-US" sz="1800" err="1"/>
              <a:t>zusammen</a:t>
            </a:r>
            <a:r>
              <a:rPr lang="en-US" sz="1800"/>
              <a:t> </a:t>
            </a:r>
            <a:r>
              <a:rPr lang="en-US" sz="1800" err="1"/>
              <a:t>mit</a:t>
            </a:r>
            <a:r>
              <a:rPr lang="en-US" sz="1800"/>
              <a:t> der WHO un der OECD</a:t>
            </a:r>
          </a:p>
          <a:p>
            <a:pPr>
              <a:buFont typeface="Wingdings" panose="05000000000000000000" pitchFamily="2" charset="2"/>
              <a:buChar char="Ø"/>
            </a:pPr>
            <a:r>
              <a:rPr lang="en-US" sz="1800">
                <a:hlinkClick r:id="rId2"/>
              </a:rPr>
              <a:t>EU-PROMENS Projekt</a:t>
            </a:r>
            <a:r>
              <a:rPr lang="en-US" sz="1800"/>
              <a:t>:</a:t>
            </a:r>
          </a:p>
          <a:p>
            <a:pPr marL="139700" indent="0">
              <a:buNone/>
            </a:pPr>
            <a:r>
              <a:rPr lang="en-US" sz="1800" err="1"/>
              <a:t>Januar</a:t>
            </a:r>
            <a:r>
              <a:rPr lang="en-US" sz="1800"/>
              <a:t> 2024 – Dezember 2026</a:t>
            </a:r>
          </a:p>
          <a:p>
            <a:pPr marL="139700" indent="0">
              <a:buNone/>
            </a:pPr>
            <a:r>
              <a:rPr lang="en-US" sz="1800" err="1"/>
              <a:t>Bietet</a:t>
            </a:r>
            <a:r>
              <a:rPr lang="en-US" sz="1800"/>
              <a:t> </a:t>
            </a:r>
            <a:r>
              <a:rPr lang="en-US" sz="1800" err="1"/>
              <a:t>multidisziplinäre</a:t>
            </a:r>
            <a:r>
              <a:rPr lang="en-US" sz="1800"/>
              <a:t> </a:t>
            </a:r>
            <a:r>
              <a:rPr lang="en-US" sz="1800" err="1"/>
              <a:t>Schulungen</a:t>
            </a:r>
            <a:r>
              <a:rPr lang="en-US" sz="1800"/>
              <a:t> </a:t>
            </a:r>
            <a:r>
              <a:rPr lang="en-US" sz="1800" err="1"/>
              <a:t>im</a:t>
            </a:r>
            <a:r>
              <a:rPr lang="en-US" sz="1800"/>
              <a:t> </a:t>
            </a:r>
            <a:r>
              <a:rPr lang="en-US" sz="1800" err="1"/>
              <a:t>Bereich</a:t>
            </a:r>
            <a:r>
              <a:rPr lang="en-US" sz="1800"/>
              <a:t> </a:t>
            </a:r>
            <a:r>
              <a:rPr lang="en-US" sz="1800" err="1"/>
              <a:t>Mentale</a:t>
            </a:r>
            <a:r>
              <a:rPr lang="en-US" sz="1800"/>
              <a:t> Gesundheit für </a:t>
            </a:r>
            <a:r>
              <a:rPr lang="en-US" sz="1800" err="1"/>
              <a:t>Lehrkräfte</a:t>
            </a:r>
            <a:r>
              <a:rPr lang="en-US" sz="1800"/>
              <a:t>, </a:t>
            </a:r>
            <a:r>
              <a:rPr lang="en-US" sz="1800" err="1"/>
              <a:t>Erzieher</a:t>
            </a:r>
            <a:r>
              <a:rPr lang="en-US" sz="1800"/>
              <a:t> und </a:t>
            </a:r>
            <a:r>
              <a:rPr lang="en-US" sz="1800" err="1"/>
              <a:t>Erzieherinnen</a:t>
            </a:r>
            <a:r>
              <a:rPr lang="en-US" sz="1800"/>
              <a:t>, </a:t>
            </a:r>
            <a:r>
              <a:rPr lang="en-US" sz="1800" err="1"/>
              <a:t>Sozialarbeiter</a:t>
            </a:r>
            <a:r>
              <a:rPr lang="en-US" sz="1800"/>
              <a:t> und </a:t>
            </a:r>
            <a:r>
              <a:rPr lang="en-US" sz="1800" err="1"/>
              <a:t>Sozialarbeiterinnen</a:t>
            </a:r>
            <a:r>
              <a:rPr lang="en-US" sz="1800"/>
              <a:t> </a:t>
            </a:r>
            <a:r>
              <a:rPr lang="en-US" sz="1800" err="1"/>
              <a:t>sowie</a:t>
            </a:r>
            <a:r>
              <a:rPr lang="en-US" sz="1800"/>
              <a:t> </a:t>
            </a:r>
            <a:r>
              <a:rPr lang="en-US" sz="1800" err="1"/>
              <a:t>andere</a:t>
            </a:r>
            <a:r>
              <a:rPr lang="en-US" sz="1800"/>
              <a:t> </a:t>
            </a:r>
            <a:r>
              <a:rPr lang="en-US" sz="1800" err="1"/>
              <a:t>Berufsgruppen</a:t>
            </a:r>
            <a:r>
              <a:rPr lang="en-US" sz="1800"/>
              <a:t> </a:t>
            </a:r>
            <a:r>
              <a:rPr lang="en-US" sz="1800" err="1"/>
              <a:t>aus</a:t>
            </a:r>
            <a:r>
              <a:rPr lang="en-US" sz="1800"/>
              <a:t> dem </a:t>
            </a:r>
            <a:r>
              <a:rPr lang="en-US" sz="1800" err="1"/>
              <a:t>Gesundheitsbereich</a:t>
            </a:r>
            <a:endParaRPr lang="en-US" sz="1800"/>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6"/>
            <a:ext cx="1161135" cy="766764"/>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4288428"/>
            <a:ext cx="1328706" cy="855072"/>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4694066"/>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B63C3E8E-436C-D489-92A5-9C7373B54B04}"/>
              </a:ext>
            </a:extLst>
          </p:cNvPr>
          <p:cNvPicPr>
            <a:picLocks noChangeAspect="1"/>
          </p:cNvPicPr>
          <p:nvPr/>
        </p:nvPicPr>
        <p:blipFill>
          <a:blip r:embed="rId3"/>
          <a:stretch>
            <a:fillRect/>
          </a:stretch>
        </p:blipFill>
        <p:spPr>
          <a:xfrm>
            <a:off x="8150629" y="4179526"/>
            <a:ext cx="896190" cy="883997"/>
          </a:xfrm>
          <a:prstGeom prst="rect">
            <a:avLst/>
          </a:prstGeom>
        </p:spPr>
      </p:pic>
    </p:spTree>
    <p:extLst>
      <p:ext uri="{BB962C8B-B14F-4D97-AF65-F5344CB8AC3E}">
        <p14:creationId xmlns:p14="http://schemas.microsoft.com/office/powerpoint/2010/main" val="254187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83DBFB-2E1E-5763-E38A-3EF62FB67EB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59DC4-52F5-5AD3-7541-DFC1861BF43F}"/>
              </a:ext>
            </a:extLst>
          </p:cNvPr>
          <p:cNvSpPr>
            <a:spLocks noGrp="1"/>
          </p:cNvSpPr>
          <p:nvPr>
            <p:ph type="title"/>
          </p:nvPr>
        </p:nvSpPr>
        <p:spPr>
          <a:xfrm>
            <a:off x="628650" y="273843"/>
            <a:ext cx="4168866" cy="994173"/>
          </a:xfrm>
        </p:spPr>
        <p:txBody>
          <a:bodyPr>
            <a:normAutofit fontScale="90000"/>
          </a:bodyPr>
          <a:lstStyle/>
          <a:p>
            <a:br>
              <a:rPr lang="es-419" sz="800" dirty="0"/>
            </a:br>
            <a:br>
              <a:rPr lang="es-419" sz="2200" dirty="0"/>
            </a:br>
            <a:br>
              <a:rPr lang="de-DE" sz="2200" dirty="0"/>
            </a:br>
            <a:r>
              <a:rPr lang="de-DE" sz="2200" dirty="0"/>
              <a:t>EU Unterstützungspaket gegen Stigma und Diskriminierung</a:t>
            </a:r>
            <a:br>
              <a:rPr lang="de-DE" sz="800" dirty="0"/>
            </a:br>
            <a:br>
              <a:rPr lang="de-DE" sz="800" dirty="0"/>
            </a:br>
            <a:br>
              <a:rPr lang="es-419" sz="800" dirty="0"/>
            </a:br>
            <a:endParaRPr lang="en-AT" sz="800" dirty="0"/>
          </a:p>
        </p:txBody>
      </p:sp>
      <p:sp>
        <p:nvSpPr>
          <p:cNvPr id="13" name="Freeform: Shape 1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D564100B-BD1E-6223-8FD2-73486798A25A}"/>
              </a:ext>
            </a:extLst>
          </p:cNvPr>
          <p:cNvSpPr>
            <a:spLocks noGrp="1"/>
          </p:cNvSpPr>
          <p:nvPr>
            <p:ph type="body" idx="1"/>
          </p:nvPr>
        </p:nvSpPr>
        <p:spPr>
          <a:xfrm>
            <a:off x="628650" y="1369218"/>
            <a:ext cx="4168866" cy="3263504"/>
          </a:xfrm>
        </p:spPr>
        <p:txBody>
          <a:bodyPr>
            <a:normAutofit/>
          </a:bodyPr>
          <a:lstStyle/>
          <a:p>
            <a:pPr marL="139700" indent="0">
              <a:buNone/>
            </a:pPr>
            <a:r>
              <a:rPr lang="en-US" sz="1600" dirty="0" err="1"/>
              <a:t>Praxisbeispielsammlung</a:t>
            </a:r>
            <a:endParaRPr lang="en-US" sz="1600" dirty="0"/>
          </a:p>
          <a:p>
            <a:pPr marL="139700" indent="0">
              <a:buNone/>
            </a:pPr>
            <a:r>
              <a:rPr lang="en-US" sz="1600" dirty="0">
                <a:hlinkClick r:id="rId2"/>
              </a:rPr>
              <a:t>https://health.ec.europa.eu/document/download/b9a2ca0f-784d-4652-8625-ebee22a8e036_en?filename=ncd_stigma_bp_sp_en.pdf</a:t>
            </a:r>
            <a:r>
              <a:rPr lang="en-US" sz="1600" dirty="0"/>
              <a:t> </a:t>
            </a:r>
          </a:p>
          <a:p>
            <a:pPr marL="139700" indent="0">
              <a:buNone/>
            </a:pPr>
            <a:endParaRPr lang="en-US" sz="1600" dirty="0"/>
          </a:p>
          <a:p>
            <a:pPr marL="139700" indent="0">
              <a:buNone/>
            </a:pPr>
            <a:r>
              <a:rPr lang="en-US" sz="1600" dirty="0" err="1"/>
              <a:t>Diskussionspapier</a:t>
            </a:r>
            <a:r>
              <a:rPr lang="en-US" sz="1600" dirty="0"/>
              <a:t> </a:t>
            </a:r>
          </a:p>
          <a:p>
            <a:pPr marL="139700" indent="0">
              <a:buNone/>
            </a:pPr>
            <a:r>
              <a:rPr lang="en-US" sz="1600" dirty="0">
                <a:hlinkClick r:id="rId3"/>
              </a:rPr>
              <a:t>https://health.ec.europa.eu/document/download/43b32ed8-8741-4976-9783-b37925ec097f_en?filename=ncd_mh_stigma_discrimination_paper_en.pdf</a:t>
            </a:r>
            <a:r>
              <a:rPr lang="en-US" sz="1600" dirty="0"/>
              <a:t> </a:t>
            </a:r>
          </a:p>
        </p:txBody>
      </p:sp>
      <p:sp>
        <p:nvSpPr>
          <p:cNvPr id="15" name="Oval 1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1968359"/>
            <a:ext cx="609320" cy="609320"/>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lock Arc 1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84313" y="913898"/>
            <a:ext cx="17907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163244"/>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1" name="Straight Connector 2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99867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3084060"/>
            <a:ext cx="889838" cy="1328738"/>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5" name="Arc 2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3108841"/>
            <a:ext cx="3062574"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3722002"/>
            <a:ext cx="1982514" cy="1421498"/>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22E051-0638-B8F2-3931-0806AF7AA141}"/>
              </a:ext>
            </a:extLst>
          </p:cNvPr>
          <p:cNvPicPr>
            <a:picLocks noChangeAspect="1"/>
          </p:cNvPicPr>
          <p:nvPr/>
        </p:nvPicPr>
        <p:blipFill>
          <a:blip r:embed="rId4"/>
          <a:stretch>
            <a:fillRect/>
          </a:stretch>
        </p:blipFill>
        <p:spPr>
          <a:xfrm>
            <a:off x="8150629" y="4179526"/>
            <a:ext cx="896190" cy="883997"/>
          </a:xfrm>
          <a:prstGeom prst="rect">
            <a:avLst/>
          </a:prstGeom>
        </p:spPr>
      </p:pic>
    </p:spTree>
    <p:extLst>
      <p:ext uri="{BB962C8B-B14F-4D97-AF65-F5344CB8AC3E}">
        <p14:creationId xmlns:p14="http://schemas.microsoft.com/office/powerpoint/2010/main" val="324440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9A750C-4AFC-750A-BCE8-0343C2A734B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58878-C022-C94D-6A62-A442B296EDCC}"/>
              </a:ext>
            </a:extLst>
          </p:cNvPr>
          <p:cNvSpPr>
            <a:spLocks noGrp="1"/>
          </p:cNvSpPr>
          <p:nvPr>
            <p:ph type="title"/>
          </p:nvPr>
        </p:nvSpPr>
        <p:spPr>
          <a:xfrm>
            <a:off x="878305" y="1047514"/>
            <a:ext cx="2430380" cy="3048471"/>
          </a:xfrm>
        </p:spPr>
        <p:txBody>
          <a:bodyPr>
            <a:normAutofit/>
          </a:bodyPr>
          <a:lstStyle/>
          <a:p>
            <a:br>
              <a:rPr lang="es-419" sz="2600">
                <a:solidFill>
                  <a:srgbClr val="FFFFFF"/>
                </a:solidFill>
              </a:rPr>
            </a:br>
            <a:br>
              <a:rPr lang="es-419" sz="2600">
                <a:solidFill>
                  <a:srgbClr val="FFFFFF"/>
                </a:solidFill>
              </a:rPr>
            </a:br>
            <a:br>
              <a:rPr lang="de-DE" sz="2600">
                <a:solidFill>
                  <a:srgbClr val="FFFFFF"/>
                </a:solidFill>
              </a:rPr>
            </a:br>
            <a:r>
              <a:rPr lang="de-DE" sz="2600">
                <a:solidFill>
                  <a:srgbClr val="FFFFFF"/>
                </a:solidFill>
              </a:rPr>
              <a:t>Finanzielle Unterstützung </a:t>
            </a:r>
            <a:br>
              <a:rPr lang="de-DE" sz="2600">
                <a:solidFill>
                  <a:srgbClr val="FFFFFF"/>
                </a:solidFill>
              </a:rPr>
            </a:br>
            <a:br>
              <a:rPr lang="de-DE" sz="2600">
                <a:solidFill>
                  <a:srgbClr val="FFFFFF"/>
                </a:solidFill>
              </a:rPr>
            </a:br>
            <a:br>
              <a:rPr lang="es-419" sz="2600">
                <a:solidFill>
                  <a:srgbClr val="FFFFFF"/>
                </a:solidFill>
              </a:rPr>
            </a:br>
            <a:endParaRPr lang="en-AT" sz="2600">
              <a:solidFill>
                <a:srgbClr val="FFFFFF"/>
              </a:solidFill>
            </a:endParaRP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F6FCA308-8FE9-A867-8C5D-6175F1424F8D}"/>
              </a:ext>
            </a:extLst>
          </p:cNvPr>
          <p:cNvSpPr>
            <a:spLocks noGrp="1"/>
          </p:cNvSpPr>
          <p:nvPr>
            <p:ph type="body" idx="1"/>
          </p:nvPr>
        </p:nvSpPr>
        <p:spPr>
          <a:xfrm>
            <a:off x="4027614" y="1144524"/>
            <a:ext cx="4152298" cy="2951461"/>
          </a:xfrm>
        </p:spPr>
        <p:txBody>
          <a:bodyPr>
            <a:normAutofit/>
          </a:bodyPr>
          <a:lstStyle/>
          <a:p>
            <a:pPr marL="139700" indent="0">
              <a:buNone/>
            </a:pPr>
            <a:r>
              <a:rPr lang="en-US" dirty="0" err="1"/>
              <a:t>Zuständige</a:t>
            </a:r>
            <a:r>
              <a:rPr lang="en-US" dirty="0"/>
              <a:t> Stelle:</a:t>
            </a:r>
          </a:p>
          <a:p>
            <a:pPr marL="139700" indent="0">
              <a:buNone/>
            </a:pPr>
            <a:r>
              <a:rPr lang="en-US" dirty="0" err="1"/>
              <a:t>HaDEA</a:t>
            </a:r>
            <a:r>
              <a:rPr lang="en-US" dirty="0"/>
              <a:t> – European Health and Digital Executive Agency</a:t>
            </a:r>
          </a:p>
          <a:p>
            <a:pPr marL="139700" indent="0">
              <a:buNone/>
            </a:pPr>
            <a:r>
              <a:rPr lang="en-US" dirty="0">
                <a:hlinkClick r:id="rId2"/>
              </a:rPr>
              <a:t>https://hadea.ec.europa.eu/news/hadea-celebrates-world-mental-health-day-discover-eu4health-and-horizon-projects-supporting-mental-2023-10-10_en</a:t>
            </a:r>
            <a:r>
              <a:rPr lang="en-US" dirty="0"/>
              <a:t> </a:t>
            </a:r>
          </a:p>
        </p:txBody>
      </p:sp>
      <p:pic>
        <p:nvPicPr>
          <p:cNvPr id="6" name="Picture 5">
            <a:extLst>
              <a:ext uri="{FF2B5EF4-FFF2-40B4-BE49-F238E27FC236}">
                <a16:creationId xmlns:a16="http://schemas.microsoft.com/office/drawing/2014/main" id="{F0A4E3C8-74DB-8CA1-5771-21837A6A07F8}"/>
              </a:ext>
            </a:extLst>
          </p:cNvPr>
          <p:cNvPicPr>
            <a:picLocks noChangeAspect="1"/>
          </p:cNvPicPr>
          <p:nvPr/>
        </p:nvPicPr>
        <p:blipFill>
          <a:blip r:embed="rId3"/>
          <a:stretch>
            <a:fillRect/>
          </a:stretch>
        </p:blipFill>
        <p:spPr>
          <a:xfrm>
            <a:off x="8150629" y="4179526"/>
            <a:ext cx="896190" cy="883997"/>
          </a:xfrm>
          <a:prstGeom prst="rect">
            <a:avLst/>
          </a:prstGeom>
        </p:spPr>
      </p:pic>
    </p:spTree>
    <p:extLst>
      <p:ext uri="{BB962C8B-B14F-4D97-AF65-F5344CB8AC3E}">
        <p14:creationId xmlns:p14="http://schemas.microsoft.com/office/powerpoint/2010/main" val="206851936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ersonnalisé 2">
      <a:dk1>
        <a:srgbClr val="EB5C36"/>
      </a:dk1>
      <a:lt1>
        <a:srgbClr val="1F497D"/>
      </a:lt1>
      <a:dk2>
        <a:srgbClr val="000000"/>
      </a:dk2>
      <a:lt2>
        <a:srgbClr val="FFFFFF"/>
      </a:lt2>
      <a:accent1>
        <a:srgbClr val="EB5C36"/>
      </a:accent1>
      <a:accent2>
        <a:srgbClr val="FFFD3A"/>
      </a:accent2>
      <a:accent3>
        <a:srgbClr val="00B7ED"/>
      </a:accent3>
      <a:accent4>
        <a:srgbClr val="981A80"/>
      </a:accent4>
      <a:accent5>
        <a:srgbClr val="E5007E"/>
      </a:accent5>
      <a:accent6>
        <a:srgbClr val="F79646"/>
      </a:accent6>
      <a:hlink>
        <a:srgbClr val="1F497D"/>
      </a:hlink>
      <a:folHlink>
        <a:srgbClr val="800080"/>
      </a:folHlink>
    </a:clrScheme>
    <a:fontScheme name="EU Code Week">
      <a:majorFont>
        <a:latin typeface="EC Square Sans Pro Medium"/>
        <a:ea typeface=""/>
        <a:cs typeface=""/>
      </a:majorFont>
      <a:minorFont>
        <a:latin typeface="EC Squar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_CodeWeek_02.07.19" id="{6342E7A0-DA07-6045-B0F6-EE6999B57C28}" vid="{398CF691-A9BA-404C-A50B-0594E4ECF49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On-screen Show (16:9)</PresentationFormat>
  <Paragraphs>79</Paragraphs>
  <Slides>13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EC Square Sans Cond Pro Medium</vt:lpstr>
      <vt:lpstr>EC Square Sans Pro</vt:lpstr>
      <vt:lpstr>EC Square Sans Pro Medium</vt:lpstr>
      <vt:lpstr>Inter</vt:lpstr>
      <vt:lpstr>Wingdings</vt:lpstr>
      <vt:lpstr>Tema de Office</vt:lpstr>
      <vt:lpstr>Office Theme</vt:lpstr>
      <vt:lpstr>PowerPoint Presentation</vt:lpstr>
      <vt:lpstr>PowerPoint Presentation</vt:lpstr>
      <vt:lpstr>Überblick über die Aktionen der EU-Kommission im Bereich Mentale Gesundheit</vt:lpstr>
      <vt:lpstr>Praxisbeispiele</vt:lpstr>
      <vt:lpstr>Praxisbeispiele für Kinder und Jugendliche</vt:lpstr>
      <vt:lpstr> “Zusammen Gesünder” – “Healthier Together” Initiative </vt:lpstr>
      <vt:lpstr>  Kapazitätsaufbau und Aus- und Weiterbildung im Bereich Mentale Gesundheit  </vt:lpstr>
      <vt:lpstr>   EU Unterstützungspaket gegen Stigma und Diskriminierung   </vt:lpstr>
      <vt:lpstr>   Finanzielle Unterstützung    </vt:lpstr>
      <vt:lpstr>   Finanzielle Unterstützung    </vt:lpstr>
      <vt:lpstr>   Mental Health Europe   </vt:lpstr>
      <vt:lpstr>   Mental Health Europe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Arja</dc:creator>
  <cp:lastModifiedBy>StudentIn</cp:lastModifiedBy>
  <cp:revision>51</cp:revision>
  <dcterms:modified xsi:type="dcterms:W3CDTF">2025-04-30T16:08:16Z</dcterms:modified>
</cp:coreProperties>
</file>